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08" r:id="rId1"/>
  </p:sldMasterIdLst>
  <p:notesMasterIdLst>
    <p:notesMasterId r:id="rId30"/>
  </p:notesMasterIdLst>
  <p:sldIdLst>
    <p:sldId id="256" r:id="rId2"/>
    <p:sldId id="265" r:id="rId3"/>
    <p:sldId id="257" r:id="rId4"/>
    <p:sldId id="258" r:id="rId5"/>
    <p:sldId id="259" r:id="rId6"/>
    <p:sldId id="260" r:id="rId7"/>
    <p:sldId id="271" r:id="rId8"/>
    <p:sldId id="261" r:id="rId9"/>
    <p:sldId id="266" r:id="rId10"/>
    <p:sldId id="272" r:id="rId11"/>
    <p:sldId id="273" r:id="rId12"/>
    <p:sldId id="274" r:id="rId13"/>
    <p:sldId id="279" r:id="rId14"/>
    <p:sldId id="275" r:id="rId15"/>
    <p:sldId id="276" r:id="rId16"/>
    <p:sldId id="277" r:id="rId17"/>
    <p:sldId id="292" r:id="rId18"/>
    <p:sldId id="278" r:id="rId19"/>
    <p:sldId id="280" r:id="rId20"/>
    <p:sldId id="288" r:id="rId21"/>
    <p:sldId id="286" r:id="rId22"/>
    <p:sldId id="287" r:id="rId23"/>
    <p:sldId id="290" r:id="rId24"/>
    <p:sldId id="262" r:id="rId25"/>
    <p:sldId id="281" r:id="rId26"/>
    <p:sldId id="283" r:id="rId27"/>
    <p:sldId id="284" r:id="rId28"/>
    <p:sldId id="291" r:id="rId29"/>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scar Ruiz" initials="OR" lastIdx="0" clrIdx="0">
    <p:extLst>
      <p:ext uri="{19B8F6BF-5375-455C-9EA6-DF929625EA0E}">
        <p15:presenceInfo xmlns:p15="http://schemas.microsoft.com/office/powerpoint/2012/main" userId="2535e1065143fa1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660"/>
  </p:normalViewPr>
  <p:slideViewPr>
    <p:cSldViewPr>
      <p:cViewPr varScale="1">
        <p:scale>
          <a:sx n="69" d="100"/>
          <a:sy n="69" d="100"/>
        </p:scale>
        <p:origin x="1416"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Libro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100" b="0" i="0" u="none" strike="noStrike" baseline="0">
                <a:effectLst/>
              </a:rPr>
              <a:t>Promedio Evaluación resuelta por todo los evaluadores</a:t>
            </a:r>
            <a:endParaRPr lang="en-US" sz="110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'[Grafica Usabilidad.xlsx]Hoja1'!$C$6:$C$11</c:f>
              <c:strCache>
                <c:ptCount val="6"/>
                <c:pt idx="0">
                  <c:v>ACCESIBILIDAD</c:v>
                </c:pt>
                <c:pt idx="1">
                  <c:v>ESTETICA</c:v>
                </c:pt>
                <c:pt idx="2">
                  <c:v>PROTECCION FRENTE A ERRORES DE USUARIO</c:v>
                </c:pt>
                <c:pt idx="3">
                  <c:v>OPERABILIDAD</c:v>
                </c:pt>
                <c:pt idx="4">
                  <c:v>APRENDIZAJE</c:v>
                </c:pt>
                <c:pt idx="5">
                  <c:v>INTELIGIBILIDAD</c:v>
                </c:pt>
              </c:strCache>
            </c:strRef>
          </c:cat>
          <c:val>
            <c:numRef>
              <c:f>'[Grafica Usabilidad.xlsx]Hoja1'!$D$6:$D$11</c:f>
              <c:numCache>
                <c:formatCode>General</c:formatCode>
                <c:ptCount val="6"/>
                <c:pt idx="0">
                  <c:v>0.5</c:v>
                </c:pt>
                <c:pt idx="1">
                  <c:v>0.8</c:v>
                </c:pt>
                <c:pt idx="2">
                  <c:v>0.6</c:v>
                </c:pt>
                <c:pt idx="3">
                  <c:v>0.8</c:v>
                </c:pt>
                <c:pt idx="4">
                  <c:v>0.8</c:v>
                </c:pt>
                <c:pt idx="5">
                  <c:v>1</c:v>
                </c:pt>
              </c:numCache>
            </c:numRef>
          </c:val>
          <c:extLst>
            <c:ext xmlns:c16="http://schemas.microsoft.com/office/drawing/2014/chart" uri="{C3380CC4-5D6E-409C-BE32-E72D297353CC}">
              <c16:uniqueId val="{00000000-6667-4D6A-810B-0281A39941E0}"/>
            </c:ext>
          </c:extLst>
        </c:ser>
        <c:dLbls>
          <c:dLblPos val="outEnd"/>
          <c:showLegendKey val="0"/>
          <c:showVal val="1"/>
          <c:showCatName val="0"/>
          <c:showSerName val="0"/>
          <c:showPercent val="0"/>
          <c:showBubbleSize val="0"/>
        </c:dLbls>
        <c:gapWidth val="219"/>
        <c:overlap val="-27"/>
        <c:axId val="1827413840"/>
        <c:axId val="1827408848"/>
      </c:barChart>
      <c:catAx>
        <c:axId val="1827413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0"/>
          <a:lstStyle/>
          <a:p>
            <a:pPr>
              <a:defRPr sz="800" b="0" i="0" u="none" strike="noStrike" kern="1200" baseline="0">
                <a:solidFill>
                  <a:schemeClr val="tx1">
                    <a:lumMod val="65000"/>
                    <a:lumOff val="35000"/>
                  </a:schemeClr>
                </a:solidFill>
                <a:latin typeface="+mn-lt"/>
                <a:ea typeface="+mn-ea"/>
                <a:cs typeface="+mn-cs"/>
              </a:defRPr>
            </a:pPr>
            <a:endParaRPr lang="en-US"/>
          </a:p>
        </c:txPr>
        <c:crossAx val="1827408848"/>
        <c:crosses val="autoZero"/>
        <c:auto val="1"/>
        <c:lblAlgn val="ctr"/>
        <c:lblOffset val="100"/>
        <c:noMultiLvlLbl val="0"/>
      </c:catAx>
      <c:valAx>
        <c:axId val="18274088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274138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301F13-9707-4FCC-8A28-297FADEF070E}" type="datetimeFigureOut">
              <a:rPr lang="es-ES" smtClean="0"/>
              <a:t>22/10/2019</a:t>
            </a:fld>
            <a:endParaRPr lang="es-ES" dirty="0"/>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FA807C-559D-4AAE-92FE-8E6E7F3BDE55}" type="slidenum">
              <a:rPr lang="es-ES" smtClean="0"/>
              <a:t>‹Nº›</a:t>
            </a:fld>
            <a:endParaRPr lang="es-ES" dirty="0"/>
          </a:p>
        </p:txBody>
      </p:sp>
    </p:spTree>
    <p:extLst>
      <p:ext uri="{BB962C8B-B14F-4D97-AF65-F5344CB8AC3E}">
        <p14:creationId xmlns:p14="http://schemas.microsoft.com/office/powerpoint/2010/main" val="26982786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8E68AEE9-749D-4C09-B739-CB60064DB495}" type="datetime1">
              <a:rPr lang="es-ES" smtClean="0"/>
              <a:t>22/10/2019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C82F17BB-1D8D-43E8-9953-CCF2CC12ED56}" type="slidenum">
              <a:rPr lang="es-ES" smtClean="0"/>
              <a:t>‹Nº›</a:t>
            </a:fld>
            <a:endParaRPr lang="es-E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651A722C-1290-41AC-8082-5AF72A941E9C}" type="datetime1">
              <a:rPr lang="es-ES" smtClean="0"/>
              <a:t>22/10/2019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C82F17BB-1D8D-43E8-9953-CCF2CC12ED56}" type="slidenum">
              <a:rPr lang="es-ES" smtClean="0"/>
              <a:t>‹Nº›</a:t>
            </a:fld>
            <a:endParaRPr lang="es-E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p:cNvSpPr>
            <a:spLocks noGrp="1"/>
          </p:cNvSpPr>
          <p:nvPr>
            <p:ph type="dt" sz="half" idx="10"/>
          </p:nvPr>
        </p:nvSpPr>
        <p:spPr/>
        <p:txBody>
          <a:bodyPr/>
          <a:lstStyle/>
          <a:p>
            <a:fld id="{0628D96F-B360-4DEC-8F68-294735CFCFB0}" type="datetime1">
              <a:rPr lang="es-ES" smtClean="0"/>
              <a:t>22/10/2019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C82F17BB-1D8D-43E8-9953-CCF2CC12ED56}" type="slidenum">
              <a:rPr lang="es-ES" smtClean="0"/>
              <a:t>‹Nº›</a:t>
            </a:fld>
            <a:endParaRPr lang="es-ES" dirty="0"/>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F8971C52-C58F-41FE-AFCD-10356D1F406C}" type="datetime1">
              <a:rPr lang="es-ES" smtClean="0"/>
              <a:t>22/10/2019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C82F17BB-1D8D-43E8-9953-CCF2CC12ED56}" type="slidenum">
              <a:rPr lang="es-ES" smtClean="0"/>
              <a:t>‹Nº›</a:t>
            </a:fld>
            <a:endParaRPr lang="es-ES" dirty="0"/>
          </a:p>
        </p:txBody>
      </p:sp>
      <p:sp>
        <p:nvSpPr>
          <p:cNvPr id="7" name="Title 6"/>
          <p:cNvSpPr>
            <a:spLocks noGrp="1"/>
          </p:cNvSpPr>
          <p:nvPr>
            <p:ph type="title"/>
          </p:nvPr>
        </p:nvSpPr>
        <p:spPr/>
        <p:txBody>
          <a:bodyPr/>
          <a:lstStyle/>
          <a:p>
            <a:r>
              <a:rPr lang="es-ES"/>
              <a:t>Haga clic para modificar el estilo de título del patrón</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68CC40C-58E4-4F39-BCE0-770AE598EC2F}" type="datetime1">
              <a:rPr lang="es-ES" smtClean="0"/>
              <a:t>22/10/2019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C82F17BB-1D8D-43E8-9953-CCF2CC12ED56}" type="slidenum">
              <a:rPr lang="es-ES" smtClean="0"/>
              <a:t>‹Nº›</a:t>
            </a:fld>
            <a:endParaRPr lang="es-E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5" name="Date Placeholder 4"/>
          <p:cNvSpPr>
            <a:spLocks noGrp="1"/>
          </p:cNvSpPr>
          <p:nvPr>
            <p:ph type="dt" sz="half" idx="10"/>
          </p:nvPr>
        </p:nvSpPr>
        <p:spPr/>
        <p:txBody>
          <a:bodyPr/>
          <a:lstStyle/>
          <a:p>
            <a:fld id="{ED479067-E413-4E81-A354-202865121112}" type="datetime1">
              <a:rPr lang="es-ES" smtClean="0"/>
              <a:t>22/10/2019</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C82F17BB-1D8D-43E8-9953-CCF2CC12ED56}" type="slidenum">
              <a:rPr lang="es-ES" smtClean="0"/>
              <a:t>‹Nº›</a:t>
            </a:fld>
            <a:endParaRPr lang="es-ES" dirty="0"/>
          </a:p>
        </p:txBody>
      </p:sp>
      <p:sp>
        <p:nvSpPr>
          <p:cNvPr id="9" name="Content Placeholder 8"/>
          <p:cNvSpPr>
            <a:spLocks noGrp="1"/>
          </p:cNvSpPr>
          <p:nvPr>
            <p:ph sz="quarter" idx="13"/>
          </p:nvPr>
        </p:nvSpPr>
        <p:spPr>
          <a:xfrm>
            <a:off x="676655" y="2679192"/>
            <a:ext cx="3822192" cy="34472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C5D66C7-6479-4185-8180-91629D782EF4}" type="datetime1">
              <a:rPr lang="es-ES" smtClean="0"/>
              <a:t>22/10/2019</a:t>
            </a:fld>
            <a:endParaRPr lang="es-ES" dirty="0"/>
          </a:p>
        </p:txBody>
      </p:sp>
      <p:sp>
        <p:nvSpPr>
          <p:cNvPr id="8" name="Footer Placeholder 7"/>
          <p:cNvSpPr>
            <a:spLocks noGrp="1"/>
          </p:cNvSpPr>
          <p:nvPr>
            <p:ph type="ftr" sz="quarter" idx="11"/>
          </p:nvPr>
        </p:nvSpPr>
        <p:spPr/>
        <p:txBody>
          <a:bodyPr/>
          <a:lstStyle/>
          <a:p>
            <a:endParaRPr lang="es-ES" dirty="0"/>
          </a:p>
        </p:txBody>
      </p:sp>
      <p:sp>
        <p:nvSpPr>
          <p:cNvPr id="9" name="Slide Number Placeholder 8"/>
          <p:cNvSpPr>
            <a:spLocks noGrp="1"/>
          </p:cNvSpPr>
          <p:nvPr>
            <p:ph type="sldNum" sz="quarter" idx="12"/>
          </p:nvPr>
        </p:nvSpPr>
        <p:spPr/>
        <p:txBody>
          <a:bodyPr/>
          <a:lstStyle/>
          <a:p>
            <a:fld id="{C82F17BB-1D8D-43E8-9953-CCF2CC12ED56}" type="slidenum">
              <a:rPr lang="es-ES" smtClean="0"/>
              <a:t>‹Nº›</a:t>
            </a:fld>
            <a:endParaRPr lang="es-E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EC2439F7-FA96-4EC3-A955-9CB5A1F486EE}" type="datetime1">
              <a:rPr lang="es-ES" smtClean="0"/>
              <a:t>22/10/2019</a:t>
            </a:fld>
            <a:endParaRPr lang="es-ES" dirty="0"/>
          </a:p>
        </p:txBody>
      </p:sp>
      <p:sp>
        <p:nvSpPr>
          <p:cNvPr id="4" name="Footer Placeholder 3"/>
          <p:cNvSpPr>
            <a:spLocks noGrp="1"/>
          </p:cNvSpPr>
          <p:nvPr>
            <p:ph type="ftr" sz="quarter" idx="11"/>
          </p:nvPr>
        </p:nvSpPr>
        <p:spPr/>
        <p:txBody>
          <a:bodyPr/>
          <a:lstStyle/>
          <a:p>
            <a:endParaRPr lang="es-ES" dirty="0"/>
          </a:p>
        </p:txBody>
      </p:sp>
      <p:sp>
        <p:nvSpPr>
          <p:cNvPr id="5" name="Slide Number Placeholder 4"/>
          <p:cNvSpPr>
            <a:spLocks noGrp="1"/>
          </p:cNvSpPr>
          <p:nvPr>
            <p:ph type="sldNum" sz="quarter" idx="12"/>
          </p:nvPr>
        </p:nvSpPr>
        <p:spPr/>
        <p:txBody>
          <a:bodyPr/>
          <a:lstStyle/>
          <a:p>
            <a:fld id="{C82F17BB-1D8D-43E8-9953-CCF2CC12ED56}" type="slidenum">
              <a:rPr lang="es-ES" smtClean="0"/>
              <a:t>‹Nº›</a:t>
            </a:fld>
            <a:endParaRPr lang="es-E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Date Placeholder 1"/>
          <p:cNvSpPr>
            <a:spLocks noGrp="1"/>
          </p:cNvSpPr>
          <p:nvPr>
            <p:ph type="dt" sz="half" idx="10"/>
          </p:nvPr>
        </p:nvSpPr>
        <p:spPr/>
        <p:txBody>
          <a:bodyPr/>
          <a:lstStyle/>
          <a:p>
            <a:fld id="{6CD07531-B248-4FEC-862E-A13596730505}" type="datetime1">
              <a:rPr lang="es-ES" smtClean="0"/>
              <a:t>22/10/2019</a:t>
            </a:fld>
            <a:endParaRPr lang="es-ES" dirty="0"/>
          </a:p>
        </p:txBody>
      </p:sp>
      <p:sp>
        <p:nvSpPr>
          <p:cNvPr id="3" name="Footer Placeholder 2"/>
          <p:cNvSpPr>
            <a:spLocks noGrp="1"/>
          </p:cNvSpPr>
          <p:nvPr>
            <p:ph type="ftr" sz="quarter" idx="11"/>
          </p:nvPr>
        </p:nvSpPr>
        <p:spPr/>
        <p:txBody>
          <a:bodyPr/>
          <a:lstStyle/>
          <a:p>
            <a:endParaRPr lang="es-ES" dirty="0"/>
          </a:p>
        </p:txBody>
      </p:sp>
      <p:sp>
        <p:nvSpPr>
          <p:cNvPr id="4" name="Slide Number Placeholder 3"/>
          <p:cNvSpPr>
            <a:spLocks noGrp="1"/>
          </p:cNvSpPr>
          <p:nvPr>
            <p:ph type="sldNum" sz="quarter" idx="12"/>
          </p:nvPr>
        </p:nvSpPr>
        <p:spPr/>
        <p:txBody>
          <a:bodyPr/>
          <a:lstStyle/>
          <a:p>
            <a:fld id="{C82F17BB-1D8D-43E8-9953-CCF2CC12ED56}" type="slidenum">
              <a:rPr lang="es-ES" smtClean="0"/>
              <a:t>‹Nº›</a:t>
            </a:fld>
            <a:endParaRPr lang="es-E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p:cNvSpPr>
            <a:spLocks noGrp="1"/>
          </p:cNvSpPr>
          <p:nvPr>
            <p:ph type="dt" sz="half" idx="10"/>
          </p:nvPr>
        </p:nvSpPr>
        <p:spPr/>
        <p:txBody>
          <a:bodyPr/>
          <a:lstStyle/>
          <a:p>
            <a:fld id="{E32E93EF-80D0-43E5-A64B-8F5859359542}" type="datetime1">
              <a:rPr lang="es-ES" smtClean="0"/>
              <a:t>22/10/2019</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C82F17BB-1D8D-43E8-9953-CCF2CC12ED56}" type="slidenum">
              <a:rPr lang="es-ES" smtClean="0"/>
              <a:t>‹Nº›</a:t>
            </a:fld>
            <a:endParaRPr lang="es-ES" dirty="0"/>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02BD45E4-AAC4-4D43-B72B-084F9FB91C71}" type="datetime1">
              <a:rPr lang="es-ES" smtClean="0"/>
              <a:t>22/10/2019</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C82F17BB-1D8D-43E8-9953-CCF2CC12ED56}" type="slidenum">
              <a:rPr lang="es-ES" smtClean="0"/>
              <a:t>‹Nº›</a:t>
            </a:fld>
            <a:endParaRPr lang="es-ES" dirty="0"/>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dirty="0"/>
              <a:t>Haga clic en el icono para agregar una imagen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4FBE44BB-7070-4926-9015-1329A24BCA44}" type="datetime1">
              <a:rPr lang="es-ES" smtClean="0"/>
              <a:t>22/10/2019</a:t>
            </a:fld>
            <a:endParaRPr lang="es-ES" dirty="0"/>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s-ES" dirty="0"/>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C82F17BB-1D8D-43E8-9953-CCF2CC12ED56}" type="slidenum">
              <a:rPr lang="es-ES" smtClean="0"/>
              <a:t>‹Nº›</a:t>
            </a:fld>
            <a:endParaRPr lang="es-ES" dirty="0"/>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CuadroTexto"/>
          <p:cNvSpPr txBox="1"/>
          <p:nvPr/>
        </p:nvSpPr>
        <p:spPr>
          <a:xfrm>
            <a:off x="395536" y="646917"/>
            <a:ext cx="8064896" cy="1384995"/>
          </a:xfrm>
          <a:prstGeom prst="rect">
            <a:avLst/>
          </a:prstGeom>
          <a:noFill/>
        </p:spPr>
        <p:txBody>
          <a:bodyPr wrap="square" rtlCol="0">
            <a:spAutoFit/>
          </a:bodyPr>
          <a:lstStyle/>
          <a:p>
            <a:pPr algn="ctr"/>
            <a:r>
              <a:rPr lang="es-ES" sz="2800" b="1" dirty="0">
                <a:solidFill>
                  <a:schemeClr val="bg1"/>
                </a:solidFill>
              </a:rPr>
              <a:t>SISTEMA DE RECOMENDACIÓN DE SITIOS TURISTICOS Y COMERCIO PARA EL MUNICIPIO DE GINEBRA (VALLE)</a:t>
            </a:r>
          </a:p>
        </p:txBody>
      </p:sp>
      <p:sp>
        <p:nvSpPr>
          <p:cNvPr id="7" name="6 CuadroTexto"/>
          <p:cNvSpPr txBox="1"/>
          <p:nvPr/>
        </p:nvSpPr>
        <p:spPr>
          <a:xfrm>
            <a:off x="441082" y="2253402"/>
            <a:ext cx="8064896" cy="954107"/>
          </a:xfrm>
          <a:prstGeom prst="rect">
            <a:avLst/>
          </a:prstGeom>
          <a:noFill/>
        </p:spPr>
        <p:txBody>
          <a:bodyPr wrap="square" rtlCol="0">
            <a:spAutoFit/>
          </a:bodyPr>
          <a:lstStyle/>
          <a:p>
            <a:r>
              <a:rPr lang="es-ES" sz="2800" dirty="0">
                <a:solidFill>
                  <a:schemeClr val="bg1"/>
                </a:solidFill>
              </a:rPr>
              <a:t>Autores: 	Andrés Felipe Medina Tascón</a:t>
            </a:r>
          </a:p>
          <a:p>
            <a:r>
              <a:rPr lang="es-ES" sz="2800" dirty="0">
                <a:solidFill>
                  <a:schemeClr val="bg1"/>
                </a:solidFill>
              </a:rPr>
              <a:t>		Oscar Alexander Ruiz Palacio </a:t>
            </a:r>
          </a:p>
        </p:txBody>
      </p:sp>
      <p:sp>
        <p:nvSpPr>
          <p:cNvPr id="8" name="7 CuadroTexto"/>
          <p:cNvSpPr txBox="1"/>
          <p:nvPr/>
        </p:nvSpPr>
        <p:spPr>
          <a:xfrm>
            <a:off x="426515" y="3429000"/>
            <a:ext cx="8064896" cy="523220"/>
          </a:xfrm>
          <a:prstGeom prst="rect">
            <a:avLst/>
          </a:prstGeom>
          <a:noFill/>
        </p:spPr>
        <p:txBody>
          <a:bodyPr wrap="square" rtlCol="0">
            <a:spAutoFit/>
          </a:bodyPr>
          <a:lstStyle/>
          <a:p>
            <a:r>
              <a:rPr lang="es-ES" sz="2800" dirty="0">
                <a:solidFill>
                  <a:schemeClr val="bg1"/>
                </a:solidFill>
              </a:rPr>
              <a:t>Director: 	Ms.c Royer David Estrada Esponda. Ing.</a:t>
            </a:r>
          </a:p>
        </p:txBody>
      </p:sp>
      <p:pic>
        <p:nvPicPr>
          <p:cNvPr id="12" name="Imagen 11">
            <a:extLst>
              <a:ext uri="{FF2B5EF4-FFF2-40B4-BE49-F238E27FC236}">
                <a16:creationId xmlns:a16="http://schemas.microsoft.com/office/drawing/2014/main" id="{8B2C7F90-CA83-4931-81B9-E22A7491C7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495" y="4950219"/>
            <a:ext cx="1735803" cy="1735803"/>
          </a:xfrm>
          <a:prstGeom prst="rect">
            <a:avLst/>
          </a:prstGeom>
        </p:spPr>
      </p:pic>
    </p:spTree>
    <p:extLst>
      <p:ext uri="{BB962C8B-B14F-4D97-AF65-F5344CB8AC3E}">
        <p14:creationId xmlns:p14="http://schemas.microsoft.com/office/powerpoint/2010/main" val="16865820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368B053B-10CC-4C88-AF53-9D65B2A30B2F}"/>
              </a:ext>
            </a:extLst>
          </p:cNvPr>
          <p:cNvSpPr>
            <a:spLocks noGrp="1"/>
          </p:cNvSpPr>
          <p:nvPr>
            <p:ph idx="1"/>
          </p:nvPr>
        </p:nvSpPr>
        <p:spPr/>
        <p:txBody>
          <a:bodyPr>
            <a:normAutofit/>
          </a:bodyPr>
          <a:lstStyle/>
          <a:p>
            <a:pPr marL="0" indent="0">
              <a:buNone/>
            </a:pPr>
            <a:r>
              <a:rPr lang="es-CO" sz="2000" dirty="0">
                <a:solidFill>
                  <a:schemeClr val="tx1"/>
                </a:solidFill>
              </a:rPr>
              <a:t>Tipo de Sistema de Recomendación y Algoritmo a Implementar (2).</a:t>
            </a:r>
          </a:p>
          <a:p>
            <a:pPr>
              <a:buFont typeface="Wingdings" panose="05000000000000000000" pitchFamily="2" charset="2"/>
              <a:buChar char="§"/>
            </a:pPr>
            <a:r>
              <a:rPr lang="es-CO" sz="2000" dirty="0">
                <a:solidFill>
                  <a:schemeClr val="tx1"/>
                </a:solidFill>
              </a:rPr>
              <a:t>Filtro Colaborativo </a:t>
            </a:r>
            <a:r>
              <a:rPr lang="es-CO" sz="2000" dirty="0" smtClean="0">
                <a:solidFill>
                  <a:schemeClr val="tx1"/>
                </a:solidFill>
              </a:rPr>
              <a:t>Usuario-Usuario [2] [3].</a:t>
            </a:r>
            <a:endParaRPr lang="es-CO" sz="2000" dirty="0">
              <a:solidFill>
                <a:schemeClr val="tx1"/>
              </a:solidFill>
            </a:endParaRPr>
          </a:p>
          <a:p>
            <a:pPr>
              <a:buFont typeface="Wingdings" panose="05000000000000000000" pitchFamily="2" charset="2"/>
              <a:buChar char="§"/>
            </a:pPr>
            <a:r>
              <a:rPr lang="es-CO" sz="2000" dirty="0">
                <a:solidFill>
                  <a:schemeClr val="tx1"/>
                </a:solidFill>
              </a:rPr>
              <a:t>Filtro Colaborativo </a:t>
            </a:r>
            <a:r>
              <a:rPr lang="es-CO" sz="2000" dirty="0" err="1" smtClean="0">
                <a:solidFill>
                  <a:schemeClr val="tx1"/>
                </a:solidFill>
              </a:rPr>
              <a:t>Item-Item</a:t>
            </a:r>
            <a:r>
              <a:rPr lang="es-CO" sz="2000" dirty="0">
                <a:solidFill>
                  <a:schemeClr val="tx1"/>
                </a:solidFill>
              </a:rPr>
              <a:t> [</a:t>
            </a:r>
            <a:r>
              <a:rPr lang="es-CO" sz="2000" dirty="0" smtClean="0">
                <a:solidFill>
                  <a:schemeClr val="tx1"/>
                </a:solidFill>
              </a:rPr>
              <a:t>2] [3</a:t>
            </a:r>
            <a:r>
              <a:rPr lang="es-CO" sz="2000" dirty="0">
                <a:solidFill>
                  <a:schemeClr val="tx1"/>
                </a:solidFill>
              </a:rPr>
              <a:t>].</a:t>
            </a:r>
          </a:p>
          <a:p>
            <a:pPr>
              <a:buFont typeface="Wingdings" panose="05000000000000000000" pitchFamily="2" charset="2"/>
              <a:buChar char="§"/>
            </a:pPr>
            <a:r>
              <a:rPr lang="es-ES" sz="2000" dirty="0">
                <a:solidFill>
                  <a:schemeClr val="tx1"/>
                </a:solidFill>
              </a:rPr>
              <a:t>Modelo de Espacio Vectorial basado en palabras clave</a:t>
            </a:r>
            <a:r>
              <a:rPr lang="es-ES" sz="2000" dirty="0" smtClean="0">
                <a:solidFill>
                  <a:schemeClr val="tx1"/>
                </a:solidFill>
              </a:rPr>
              <a:t>. [3]</a:t>
            </a:r>
            <a:endParaRPr lang="es-ES" sz="2000" dirty="0">
              <a:solidFill>
                <a:schemeClr val="tx1"/>
              </a:solidFill>
            </a:endParaRPr>
          </a:p>
          <a:p>
            <a:pPr>
              <a:buFont typeface="Wingdings" panose="05000000000000000000" pitchFamily="2" charset="2"/>
              <a:buChar char="§"/>
            </a:pPr>
            <a:r>
              <a:rPr lang="es-CO" sz="2000" dirty="0" err="1">
                <a:solidFill>
                  <a:schemeClr val="tx1"/>
                </a:solidFill>
              </a:rPr>
              <a:t>Slope</a:t>
            </a:r>
            <a:r>
              <a:rPr lang="es-CO" sz="2000" dirty="0">
                <a:solidFill>
                  <a:schemeClr val="tx1"/>
                </a:solidFill>
              </a:rPr>
              <a:t> </a:t>
            </a:r>
            <a:r>
              <a:rPr lang="es-CO" sz="2000" dirty="0" err="1" smtClean="0">
                <a:solidFill>
                  <a:schemeClr val="tx1"/>
                </a:solidFill>
              </a:rPr>
              <a:t>One</a:t>
            </a:r>
            <a:r>
              <a:rPr lang="es-CO" sz="2000" dirty="0" smtClean="0">
                <a:solidFill>
                  <a:schemeClr val="tx1"/>
                </a:solidFill>
              </a:rPr>
              <a:t> [4].</a:t>
            </a:r>
            <a:endParaRPr lang="es-CO" sz="2000" dirty="0">
              <a:solidFill>
                <a:schemeClr val="tx1"/>
              </a:solidFill>
            </a:endParaRPr>
          </a:p>
        </p:txBody>
      </p:sp>
      <p:sp>
        <p:nvSpPr>
          <p:cNvPr id="3" name="Marcador de número de diapositiva 2">
            <a:extLst>
              <a:ext uri="{FF2B5EF4-FFF2-40B4-BE49-F238E27FC236}">
                <a16:creationId xmlns:a16="http://schemas.microsoft.com/office/drawing/2014/main" id="{6A079A29-B563-4214-B2C3-A78460D580DD}"/>
              </a:ext>
            </a:extLst>
          </p:cNvPr>
          <p:cNvSpPr>
            <a:spLocks noGrp="1"/>
          </p:cNvSpPr>
          <p:nvPr>
            <p:ph type="sldNum" sz="quarter" idx="12"/>
          </p:nvPr>
        </p:nvSpPr>
        <p:spPr/>
        <p:txBody>
          <a:bodyPr/>
          <a:lstStyle/>
          <a:p>
            <a:fld id="{C82F17BB-1D8D-43E8-9953-CCF2CC12ED56}" type="slidenum">
              <a:rPr lang="es-ES" smtClean="0"/>
              <a:t>10</a:t>
            </a:fld>
            <a:endParaRPr lang="es-ES" dirty="0"/>
          </a:p>
        </p:txBody>
      </p:sp>
      <p:sp>
        <p:nvSpPr>
          <p:cNvPr id="4" name="Título 3">
            <a:extLst>
              <a:ext uri="{FF2B5EF4-FFF2-40B4-BE49-F238E27FC236}">
                <a16:creationId xmlns:a16="http://schemas.microsoft.com/office/drawing/2014/main" id="{143A6908-2AA9-42EF-BCDF-F66B543C7C19}"/>
              </a:ext>
            </a:extLst>
          </p:cNvPr>
          <p:cNvSpPr>
            <a:spLocks noGrp="1"/>
          </p:cNvSpPr>
          <p:nvPr>
            <p:ph type="title"/>
          </p:nvPr>
        </p:nvSpPr>
        <p:spPr/>
        <p:txBody>
          <a:bodyPr/>
          <a:lstStyle/>
          <a:p>
            <a:r>
              <a:rPr lang="es-CO" dirty="0"/>
              <a:t>Resultados</a:t>
            </a:r>
          </a:p>
        </p:txBody>
      </p:sp>
    </p:spTree>
    <p:extLst>
      <p:ext uri="{BB962C8B-B14F-4D97-AF65-F5344CB8AC3E}">
        <p14:creationId xmlns:p14="http://schemas.microsoft.com/office/powerpoint/2010/main" val="19268270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A03276BC-3F69-475D-9027-681A305C4D30}"/>
              </a:ext>
            </a:extLst>
          </p:cNvPr>
          <p:cNvSpPr>
            <a:spLocks noGrp="1"/>
          </p:cNvSpPr>
          <p:nvPr>
            <p:ph idx="1"/>
          </p:nvPr>
        </p:nvSpPr>
        <p:spPr/>
        <p:txBody>
          <a:bodyPr/>
          <a:lstStyle/>
          <a:p>
            <a:pPr marL="0" indent="0">
              <a:buNone/>
            </a:pPr>
            <a:r>
              <a:rPr lang="es-CO" sz="2000" dirty="0">
                <a:solidFill>
                  <a:schemeClr val="tx1"/>
                </a:solidFill>
              </a:rPr>
              <a:t>Tipo de Sistema de Recomendación y Algoritmo a Implementar (2).</a:t>
            </a:r>
          </a:p>
          <a:p>
            <a:pPr>
              <a:buFont typeface="Wingdings" panose="05000000000000000000" pitchFamily="2" charset="2"/>
              <a:buChar char="§"/>
            </a:pPr>
            <a:r>
              <a:rPr lang="es-CO" sz="2000" dirty="0">
                <a:solidFill>
                  <a:schemeClr val="tx1"/>
                </a:solidFill>
              </a:rPr>
              <a:t>Escalabilidad.</a:t>
            </a:r>
          </a:p>
          <a:p>
            <a:pPr>
              <a:buFont typeface="Wingdings" panose="05000000000000000000" pitchFamily="2" charset="2"/>
              <a:buChar char="§"/>
            </a:pPr>
            <a:r>
              <a:rPr lang="es-CO" sz="2000" dirty="0">
                <a:solidFill>
                  <a:schemeClr val="tx1"/>
                </a:solidFill>
              </a:rPr>
              <a:t>Cobertura.</a:t>
            </a:r>
          </a:p>
          <a:p>
            <a:pPr marL="0" indent="0">
              <a:buNone/>
            </a:pPr>
            <a:endParaRPr lang="es-CO" dirty="0"/>
          </a:p>
        </p:txBody>
      </p:sp>
      <p:sp>
        <p:nvSpPr>
          <p:cNvPr id="3" name="Marcador de número de diapositiva 2">
            <a:extLst>
              <a:ext uri="{FF2B5EF4-FFF2-40B4-BE49-F238E27FC236}">
                <a16:creationId xmlns:a16="http://schemas.microsoft.com/office/drawing/2014/main" id="{E190BC22-B68B-4C26-9C4C-0C928F2898CD}"/>
              </a:ext>
            </a:extLst>
          </p:cNvPr>
          <p:cNvSpPr>
            <a:spLocks noGrp="1"/>
          </p:cNvSpPr>
          <p:nvPr>
            <p:ph type="sldNum" sz="quarter" idx="12"/>
          </p:nvPr>
        </p:nvSpPr>
        <p:spPr/>
        <p:txBody>
          <a:bodyPr/>
          <a:lstStyle/>
          <a:p>
            <a:fld id="{C82F17BB-1D8D-43E8-9953-CCF2CC12ED56}" type="slidenum">
              <a:rPr lang="es-ES" smtClean="0"/>
              <a:t>11</a:t>
            </a:fld>
            <a:endParaRPr lang="es-ES" dirty="0"/>
          </a:p>
        </p:txBody>
      </p:sp>
      <p:sp>
        <p:nvSpPr>
          <p:cNvPr id="4" name="Título 3">
            <a:extLst>
              <a:ext uri="{FF2B5EF4-FFF2-40B4-BE49-F238E27FC236}">
                <a16:creationId xmlns:a16="http://schemas.microsoft.com/office/drawing/2014/main" id="{6BE1B2B2-B861-4729-A2CF-E1BFAFB57012}"/>
              </a:ext>
            </a:extLst>
          </p:cNvPr>
          <p:cNvSpPr>
            <a:spLocks noGrp="1"/>
          </p:cNvSpPr>
          <p:nvPr>
            <p:ph type="title"/>
          </p:nvPr>
        </p:nvSpPr>
        <p:spPr/>
        <p:txBody>
          <a:bodyPr/>
          <a:lstStyle/>
          <a:p>
            <a:r>
              <a:rPr lang="es-CO" dirty="0"/>
              <a:t>Resultados</a:t>
            </a:r>
          </a:p>
        </p:txBody>
      </p:sp>
      <p:pic>
        <p:nvPicPr>
          <p:cNvPr id="5" name="Imagen 4">
            <a:extLst>
              <a:ext uri="{FF2B5EF4-FFF2-40B4-BE49-F238E27FC236}">
                <a16:creationId xmlns:a16="http://schemas.microsoft.com/office/drawing/2014/main" id="{12FD7192-E43A-497E-8053-2A8FA27997E5}"/>
              </a:ext>
            </a:extLst>
          </p:cNvPr>
          <p:cNvPicPr>
            <a:picLocks noChangeAspect="1"/>
          </p:cNvPicPr>
          <p:nvPr/>
        </p:nvPicPr>
        <p:blipFill>
          <a:blip r:embed="rId2"/>
          <a:stretch>
            <a:fillRect/>
          </a:stretch>
        </p:blipFill>
        <p:spPr>
          <a:xfrm>
            <a:off x="2694408" y="4005064"/>
            <a:ext cx="3755184" cy="1296144"/>
          </a:xfrm>
          <a:prstGeom prst="rect">
            <a:avLst/>
          </a:prstGeom>
        </p:spPr>
      </p:pic>
      <p:sp>
        <p:nvSpPr>
          <p:cNvPr id="6" name="CuadroTexto 5"/>
          <p:cNvSpPr txBox="1"/>
          <p:nvPr/>
        </p:nvSpPr>
        <p:spPr>
          <a:xfrm>
            <a:off x="3550013" y="5224709"/>
            <a:ext cx="6552728" cy="276999"/>
          </a:xfrm>
          <a:prstGeom prst="rect">
            <a:avLst/>
          </a:prstGeom>
          <a:noFill/>
        </p:spPr>
        <p:txBody>
          <a:bodyPr wrap="square" rtlCol="0">
            <a:spAutoFit/>
          </a:bodyPr>
          <a:lstStyle/>
          <a:p>
            <a:r>
              <a:rPr lang="es-CO" sz="1200" dirty="0" smtClean="0"/>
              <a:t>Fuente: Elaboración Propia.</a:t>
            </a:r>
            <a:endParaRPr lang="en-US" sz="1200" dirty="0"/>
          </a:p>
        </p:txBody>
      </p:sp>
    </p:spTree>
    <p:extLst>
      <p:ext uri="{BB962C8B-B14F-4D97-AF65-F5344CB8AC3E}">
        <p14:creationId xmlns:p14="http://schemas.microsoft.com/office/powerpoint/2010/main" val="209889489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B0C476FF-0385-4C53-8F27-042BF69DA852}"/>
              </a:ext>
            </a:extLst>
          </p:cNvPr>
          <p:cNvSpPr>
            <a:spLocks noGrp="1"/>
          </p:cNvSpPr>
          <p:nvPr>
            <p:ph idx="1"/>
          </p:nvPr>
        </p:nvSpPr>
        <p:spPr/>
        <p:txBody>
          <a:bodyPr>
            <a:normAutofit/>
          </a:bodyPr>
          <a:lstStyle/>
          <a:p>
            <a:pPr marL="0" indent="0">
              <a:buNone/>
            </a:pPr>
            <a:r>
              <a:rPr lang="es-CO" sz="2000" dirty="0">
                <a:solidFill>
                  <a:schemeClr val="tx1"/>
                </a:solidFill>
              </a:rPr>
              <a:t>Implementación de la Aplicación Móvil (3).</a:t>
            </a:r>
          </a:p>
        </p:txBody>
      </p:sp>
      <p:sp>
        <p:nvSpPr>
          <p:cNvPr id="3" name="Marcador de número de diapositiva 2">
            <a:extLst>
              <a:ext uri="{FF2B5EF4-FFF2-40B4-BE49-F238E27FC236}">
                <a16:creationId xmlns:a16="http://schemas.microsoft.com/office/drawing/2014/main" id="{917913F9-DB34-4158-9E38-205CA9E491BC}"/>
              </a:ext>
            </a:extLst>
          </p:cNvPr>
          <p:cNvSpPr>
            <a:spLocks noGrp="1"/>
          </p:cNvSpPr>
          <p:nvPr>
            <p:ph type="sldNum" sz="quarter" idx="12"/>
          </p:nvPr>
        </p:nvSpPr>
        <p:spPr/>
        <p:txBody>
          <a:bodyPr/>
          <a:lstStyle/>
          <a:p>
            <a:fld id="{C82F17BB-1D8D-43E8-9953-CCF2CC12ED56}" type="slidenum">
              <a:rPr lang="es-ES" smtClean="0"/>
              <a:t>12</a:t>
            </a:fld>
            <a:endParaRPr lang="es-ES" dirty="0"/>
          </a:p>
        </p:txBody>
      </p:sp>
      <p:sp>
        <p:nvSpPr>
          <p:cNvPr id="4" name="Título 3">
            <a:extLst>
              <a:ext uri="{FF2B5EF4-FFF2-40B4-BE49-F238E27FC236}">
                <a16:creationId xmlns:a16="http://schemas.microsoft.com/office/drawing/2014/main" id="{7C9E47F0-747D-4FF7-AC65-E965E2290BED}"/>
              </a:ext>
            </a:extLst>
          </p:cNvPr>
          <p:cNvSpPr>
            <a:spLocks noGrp="1"/>
          </p:cNvSpPr>
          <p:nvPr>
            <p:ph type="title"/>
          </p:nvPr>
        </p:nvSpPr>
        <p:spPr/>
        <p:txBody>
          <a:bodyPr/>
          <a:lstStyle/>
          <a:p>
            <a:r>
              <a:rPr lang="es-CO" dirty="0"/>
              <a:t>Resultados</a:t>
            </a:r>
          </a:p>
        </p:txBody>
      </p:sp>
      <p:pic>
        <p:nvPicPr>
          <p:cNvPr id="5" name="Imagen 4">
            <a:extLst>
              <a:ext uri="{FF2B5EF4-FFF2-40B4-BE49-F238E27FC236}">
                <a16:creationId xmlns:a16="http://schemas.microsoft.com/office/drawing/2014/main" id="{D9C3FE67-7BE9-4684-84A1-EE7B0930E467}"/>
              </a:ext>
            </a:extLst>
          </p:cNvPr>
          <p:cNvPicPr>
            <a:picLocks noChangeAspect="1"/>
          </p:cNvPicPr>
          <p:nvPr/>
        </p:nvPicPr>
        <p:blipFill>
          <a:blip r:embed="rId2"/>
          <a:stretch>
            <a:fillRect/>
          </a:stretch>
        </p:blipFill>
        <p:spPr>
          <a:xfrm>
            <a:off x="1099146" y="3423872"/>
            <a:ext cx="4053768" cy="2056912"/>
          </a:xfrm>
          <a:prstGeom prst="rect">
            <a:avLst/>
          </a:prstGeom>
        </p:spPr>
      </p:pic>
      <p:pic>
        <p:nvPicPr>
          <p:cNvPr id="8" name="Imagen 7">
            <a:extLst>
              <a:ext uri="{FF2B5EF4-FFF2-40B4-BE49-F238E27FC236}">
                <a16:creationId xmlns:a16="http://schemas.microsoft.com/office/drawing/2014/main" id="{34AAADA1-507C-422B-A2F1-EDFCE3B70404}"/>
              </a:ext>
            </a:extLst>
          </p:cNvPr>
          <p:cNvPicPr>
            <a:picLocks noChangeAspect="1"/>
          </p:cNvPicPr>
          <p:nvPr/>
        </p:nvPicPr>
        <p:blipFill>
          <a:blip r:embed="rId3"/>
          <a:stretch>
            <a:fillRect/>
          </a:stretch>
        </p:blipFill>
        <p:spPr>
          <a:xfrm>
            <a:off x="5724128" y="3397629"/>
            <a:ext cx="2160240" cy="2026064"/>
          </a:xfrm>
          <a:prstGeom prst="rect">
            <a:avLst/>
          </a:prstGeom>
        </p:spPr>
      </p:pic>
      <p:sp>
        <p:nvSpPr>
          <p:cNvPr id="7" name="CuadroTexto 6"/>
          <p:cNvSpPr txBox="1"/>
          <p:nvPr/>
        </p:nvSpPr>
        <p:spPr>
          <a:xfrm>
            <a:off x="2197537" y="5379877"/>
            <a:ext cx="6552728" cy="276999"/>
          </a:xfrm>
          <a:prstGeom prst="rect">
            <a:avLst/>
          </a:prstGeom>
          <a:noFill/>
        </p:spPr>
        <p:txBody>
          <a:bodyPr wrap="square" rtlCol="0">
            <a:spAutoFit/>
          </a:bodyPr>
          <a:lstStyle/>
          <a:p>
            <a:r>
              <a:rPr lang="es-CO" sz="1200" dirty="0" smtClean="0"/>
              <a:t>Fuente: Elaboración Propia.</a:t>
            </a:r>
            <a:endParaRPr lang="en-US" sz="1200" dirty="0"/>
          </a:p>
        </p:txBody>
      </p:sp>
      <p:sp>
        <p:nvSpPr>
          <p:cNvPr id="9" name="CuadroTexto 8"/>
          <p:cNvSpPr txBox="1"/>
          <p:nvPr/>
        </p:nvSpPr>
        <p:spPr>
          <a:xfrm>
            <a:off x="5868144" y="5349946"/>
            <a:ext cx="6552728" cy="276999"/>
          </a:xfrm>
          <a:prstGeom prst="rect">
            <a:avLst/>
          </a:prstGeom>
          <a:noFill/>
        </p:spPr>
        <p:txBody>
          <a:bodyPr wrap="square" rtlCol="0">
            <a:spAutoFit/>
          </a:bodyPr>
          <a:lstStyle/>
          <a:p>
            <a:r>
              <a:rPr lang="es-CO" sz="1200" dirty="0" smtClean="0"/>
              <a:t>Fuente: Elaboración Propia.</a:t>
            </a:r>
            <a:endParaRPr lang="en-US" sz="1200" dirty="0"/>
          </a:p>
        </p:txBody>
      </p:sp>
    </p:spTree>
    <p:extLst>
      <p:ext uri="{BB962C8B-B14F-4D97-AF65-F5344CB8AC3E}">
        <p14:creationId xmlns:p14="http://schemas.microsoft.com/office/powerpoint/2010/main" val="236549831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id="{943C1A8D-F2EB-43F3-95D7-E8D68B901CA3}"/>
              </a:ext>
            </a:extLst>
          </p:cNvPr>
          <p:cNvSpPr>
            <a:spLocks noGrp="1"/>
          </p:cNvSpPr>
          <p:nvPr>
            <p:ph type="sldNum" sz="quarter" idx="12"/>
          </p:nvPr>
        </p:nvSpPr>
        <p:spPr/>
        <p:txBody>
          <a:bodyPr/>
          <a:lstStyle/>
          <a:p>
            <a:fld id="{C82F17BB-1D8D-43E8-9953-CCF2CC12ED56}" type="slidenum">
              <a:rPr lang="es-ES" smtClean="0"/>
              <a:t>13</a:t>
            </a:fld>
            <a:endParaRPr lang="es-ES" dirty="0"/>
          </a:p>
        </p:txBody>
      </p:sp>
      <p:pic>
        <p:nvPicPr>
          <p:cNvPr id="6" name="Imagen 5">
            <a:extLst>
              <a:ext uri="{FF2B5EF4-FFF2-40B4-BE49-F238E27FC236}">
                <a16:creationId xmlns:a16="http://schemas.microsoft.com/office/drawing/2014/main" id="{7E6E4564-D5CB-431C-AAAB-37FB91E789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782" y="-1"/>
            <a:ext cx="8714436" cy="6581001"/>
          </a:xfrm>
          <a:prstGeom prst="rect">
            <a:avLst/>
          </a:prstGeom>
        </p:spPr>
      </p:pic>
      <p:sp>
        <p:nvSpPr>
          <p:cNvPr id="4" name="CuadroTexto 3"/>
          <p:cNvSpPr txBox="1"/>
          <p:nvPr/>
        </p:nvSpPr>
        <p:spPr>
          <a:xfrm>
            <a:off x="3635896" y="6581001"/>
            <a:ext cx="6552728" cy="276999"/>
          </a:xfrm>
          <a:prstGeom prst="rect">
            <a:avLst/>
          </a:prstGeom>
          <a:noFill/>
        </p:spPr>
        <p:txBody>
          <a:bodyPr wrap="square" rtlCol="0">
            <a:spAutoFit/>
          </a:bodyPr>
          <a:lstStyle/>
          <a:p>
            <a:r>
              <a:rPr lang="es-CO" sz="1200" dirty="0" smtClean="0"/>
              <a:t>Fuente: Elaboración Propia.</a:t>
            </a:r>
            <a:endParaRPr lang="en-US" sz="1200" dirty="0"/>
          </a:p>
        </p:txBody>
      </p:sp>
    </p:spTree>
    <p:extLst>
      <p:ext uri="{BB962C8B-B14F-4D97-AF65-F5344CB8AC3E}">
        <p14:creationId xmlns:p14="http://schemas.microsoft.com/office/powerpoint/2010/main" val="11364711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id="{9CBA1056-84BB-4B0E-A9ED-D36E75B69D30}"/>
              </a:ext>
            </a:extLst>
          </p:cNvPr>
          <p:cNvSpPr>
            <a:spLocks noGrp="1"/>
          </p:cNvSpPr>
          <p:nvPr>
            <p:ph type="sldNum" sz="quarter" idx="12"/>
          </p:nvPr>
        </p:nvSpPr>
        <p:spPr/>
        <p:txBody>
          <a:bodyPr/>
          <a:lstStyle/>
          <a:p>
            <a:fld id="{C82F17BB-1D8D-43E8-9953-CCF2CC12ED56}" type="slidenum">
              <a:rPr lang="es-ES" smtClean="0"/>
              <a:t>14</a:t>
            </a:fld>
            <a:endParaRPr lang="es-ES" dirty="0"/>
          </a:p>
        </p:txBody>
      </p:sp>
      <p:sp>
        <p:nvSpPr>
          <p:cNvPr id="6" name="CuadroTexto 5">
            <a:extLst>
              <a:ext uri="{FF2B5EF4-FFF2-40B4-BE49-F238E27FC236}">
                <a16:creationId xmlns:a16="http://schemas.microsoft.com/office/drawing/2014/main" id="{F499423A-3F4D-4238-A009-7E12B3515B10}"/>
              </a:ext>
            </a:extLst>
          </p:cNvPr>
          <p:cNvSpPr txBox="1"/>
          <p:nvPr/>
        </p:nvSpPr>
        <p:spPr>
          <a:xfrm>
            <a:off x="539552" y="5733255"/>
            <a:ext cx="7992888" cy="461665"/>
          </a:xfrm>
          <a:prstGeom prst="rect">
            <a:avLst/>
          </a:prstGeom>
          <a:noFill/>
        </p:spPr>
        <p:txBody>
          <a:bodyPr wrap="square" rtlCol="0">
            <a:spAutoFit/>
          </a:bodyPr>
          <a:lstStyle/>
          <a:p>
            <a:pPr algn="ctr"/>
            <a:r>
              <a:rPr lang="es-CO" sz="2400" dirty="0"/>
              <a:t>Funcionamiento de la Aplicación Móvil</a:t>
            </a:r>
          </a:p>
        </p:txBody>
      </p:sp>
      <p:pic>
        <p:nvPicPr>
          <p:cNvPr id="4" name="GuideMe - Funcionamient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4941" y="188640"/>
            <a:ext cx="8861555" cy="4680520"/>
          </a:xfrm>
        </p:spPr>
      </p:pic>
    </p:spTree>
    <p:extLst>
      <p:ext uri="{BB962C8B-B14F-4D97-AF65-F5344CB8AC3E}">
        <p14:creationId xmlns:p14="http://schemas.microsoft.com/office/powerpoint/2010/main" val="10633282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id="{D9ABD87B-A246-4598-93CE-8C0C95E1F1B2}"/>
              </a:ext>
            </a:extLst>
          </p:cNvPr>
          <p:cNvSpPr>
            <a:spLocks noGrp="1"/>
          </p:cNvSpPr>
          <p:nvPr>
            <p:ph type="sldNum" sz="quarter" idx="12"/>
          </p:nvPr>
        </p:nvSpPr>
        <p:spPr/>
        <p:txBody>
          <a:bodyPr/>
          <a:lstStyle/>
          <a:p>
            <a:fld id="{C82F17BB-1D8D-43E8-9953-CCF2CC12ED56}" type="slidenum">
              <a:rPr lang="es-ES" smtClean="0"/>
              <a:t>15</a:t>
            </a:fld>
            <a:endParaRPr lang="es-ES" dirty="0"/>
          </a:p>
        </p:txBody>
      </p:sp>
      <p:sp>
        <p:nvSpPr>
          <p:cNvPr id="7" name="CuadroTexto 6">
            <a:extLst>
              <a:ext uri="{FF2B5EF4-FFF2-40B4-BE49-F238E27FC236}">
                <a16:creationId xmlns:a16="http://schemas.microsoft.com/office/drawing/2014/main" id="{6736C2FD-8C21-4725-AB08-18C3B3CCCCE9}"/>
              </a:ext>
            </a:extLst>
          </p:cNvPr>
          <p:cNvSpPr txBox="1"/>
          <p:nvPr/>
        </p:nvSpPr>
        <p:spPr>
          <a:xfrm>
            <a:off x="539552" y="5733255"/>
            <a:ext cx="7992888" cy="461665"/>
          </a:xfrm>
          <a:prstGeom prst="rect">
            <a:avLst/>
          </a:prstGeom>
          <a:noFill/>
        </p:spPr>
        <p:txBody>
          <a:bodyPr wrap="square" rtlCol="0">
            <a:spAutoFit/>
          </a:bodyPr>
          <a:lstStyle/>
          <a:p>
            <a:pPr algn="ctr"/>
            <a:r>
              <a:rPr lang="es-CO" sz="2400" dirty="0"/>
              <a:t>Funcionalidades Usuario Administrador de un Sitio</a:t>
            </a:r>
          </a:p>
        </p:txBody>
      </p:sp>
      <p:pic>
        <p:nvPicPr>
          <p:cNvPr id="4" name="GuideMe - Administra tu negocio - Comerciant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9512" y="188640"/>
            <a:ext cx="8861555" cy="4680520"/>
          </a:xfrm>
        </p:spPr>
      </p:pic>
    </p:spTree>
    <p:extLst>
      <p:ext uri="{BB962C8B-B14F-4D97-AF65-F5344CB8AC3E}">
        <p14:creationId xmlns:p14="http://schemas.microsoft.com/office/powerpoint/2010/main" val="12202669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4D0CB521-7C92-43F0-88D4-C7E60595DCB1}"/>
              </a:ext>
            </a:extLst>
          </p:cNvPr>
          <p:cNvSpPr>
            <a:spLocks noGrp="1"/>
          </p:cNvSpPr>
          <p:nvPr>
            <p:ph idx="1"/>
          </p:nvPr>
        </p:nvSpPr>
        <p:spPr/>
        <p:txBody>
          <a:bodyPr>
            <a:normAutofit/>
          </a:bodyPr>
          <a:lstStyle/>
          <a:p>
            <a:pPr marL="0" indent="0">
              <a:buNone/>
            </a:pPr>
            <a:r>
              <a:rPr lang="es-CO" sz="2000" dirty="0">
                <a:solidFill>
                  <a:schemeClr val="tx1"/>
                </a:solidFill>
              </a:rPr>
              <a:t>Implementación Prototipo de Sistema de Recomendación (4).</a:t>
            </a:r>
          </a:p>
          <a:p>
            <a:pPr>
              <a:buFont typeface="Wingdings" panose="05000000000000000000" pitchFamily="2" charset="2"/>
              <a:buChar char="§"/>
            </a:pPr>
            <a:r>
              <a:rPr lang="es-CO" sz="2000" dirty="0" smtClean="0">
                <a:solidFill>
                  <a:schemeClr val="tx1"/>
                </a:solidFill>
              </a:rPr>
              <a:t>Python [5].</a:t>
            </a:r>
            <a:endParaRPr lang="es-CO" sz="2000" dirty="0">
              <a:solidFill>
                <a:schemeClr val="tx1"/>
              </a:solidFill>
            </a:endParaRPr>
          </a:p>
          <a:p>
            <a:pPr>
              <a:buFont typeface="Wingdings" panose="05000000000000000000" pitchFamily="2" charset="2"/>
              <a:buChar char="§"/>
            </a:pPr>
            <a:r>
              <a:rPr lang="es-CO" sz="2000" dirty="0" err="1" smtClean="0">
                <a:solidFill>
                  <a:schemeClr val="tx1"/>
                </a:solidFill>
              </a:rPr>
              <a:t>Sklearn</a:t>
            </a:r>
            <a:r>
              <a:rPr lang="es-CO" sz="2000" dirty="0" smtClean="0">
                <a:solidFill>
                  <a:schemeClr val="tx1"/>
                </a:solidFill>
              </a:rPr>
              <a:t> [6].</a:t>
            </a:r>
            <a:endParaRPr lang="es-CO" sz="2000" dirty="0">
              <a:solidFill>
                <a:schemeClr val="tx1"/>
              </a:solidFill>
            </a:endParaRPr>
          </a:p>
          <a:p>
            <a:pPr>
              <a:buFont typeface="Wingdings" panose="05000000000000000000" pitchFamily="2" charset="2"/>
              <a:buChar char="§"/>
            </a:pPr>
            <a:r>
              <a:rPr lang="es-CO" sz="2000" dirty="0" err="1" smtClean="0">
                <a:solidFill>
                  <a:schemeClr val="tx1"/>
                </a:solidFill>
              </a:rPr>
              <a:t>Numpy</a:t>
            </a:r>
            <a:r>
              <a:rPr lang="es-CO" sz="2000" dirty="0" smtClean="0">
                <a:solidFill>
                  <a:schemeClr val="tx1"/>
                </a:solidFill>
              </a:rPr>
              <a:t> [7].</a:t>
            </a:r>
            <a:endParaRPr lang="es-CO" sz="2000" dirty="0">
              <a:solidFill>
                <a:schemeClr val="tx1"/>
              </a:solidFill>
            </a:endParaRPr>
          </a:p>
          <a:p>
            <a:pPr>
              <a:buFont typeface="Wingdings" panose="05000000000000000000" pitchFamily="2" charset="2"/>
              <a:buChar char="§"/>
            </a:pPr>
            <a:endParaRPr lang="es-CO" sz="2000" dirty="0">
              <a:solidFill>
                <a:schemeClr val="tx1"/>
              </a:solidFill>
            </a:endParaRPr>
          </a:p>
          <a:p>
            <a:pPr marL="0" indent="0">
              <a:buNone/>
            </a:pPr>
            <a:r>
              <a:rPr lang="es-CO" sz="2000" dirty="0">
                <a:solidFill>
                  <a:schemeClr val="tx1"/>
                </a:solidFill>
              </a:rPr>
              <a:t>Recomendaciones basadas en la similitud de los Tags de los sitios y las preferencias de los usuarios.</a:t>
            </a:r>
          </a:p>
        </p:txBody>
      </p:sp>
      <p:sp>
        <p:nvSpPr>
          <p:cNvPr id="3" name="Marcador de número de diapositiva 2">
            <a:extLst>
              <a:ext uri="{FF2B5EF4-FFF2-40B4-BE49-F238E27FC236}">
                <a16:creationId xmlns:a16="http://schemas.microsoft.com/office/drawing/2014/main" id="{2C98C112-84DB-496B-9339-A84D153469EB}"/>
              </a:ext>
            </a:extLst>
          </p:cNvPr>
          <p:cNvSpPr>
            <a:spLocks noGrp="1"/>
          </p:cNvSpPr>
          <p:nvPr>
            <p:ph type="sldNum" sz="quarter" idx="12"/>
          </p:nvPr>
        </p:nvSpPr>
        <p:spPr/>
        <p:txBody>
          <a:bodyPr/>
          <a:lstStyle/>
          <a:p>
            <a:fld id="{C82F17BB-1D8D-43E8-9953-CCF2CC12ED56}" type="slidenum">
              <a:rPr lang="es-ES" smtClean="0"/>
              <a:t>16</a:t>
            </a:fld>
            <a:endParaRPr lang="es-ES" dirty="0"/>
          </a:p>
        </p:txBody>
      </p:sp>
      <p:sp>
        <p:nvSpPr>
          <p:cNvPr id="4" name="Título 3">
            <a:extLst>
              <a:ext uri="{FF2B5EF4-FFF2-40B4-BE49-F238E27FC236}">
                <a16:creationId xmlns:a16="http://schemas.microsoft.com/office/drawing/2014/main" id="{0E282DB9-755E-408B-BD3C-5AFF767D1FAA}"/>
              </a:ext>
            </a:extLst>
          </p:cNvPr>
          <p:cNvSpPr>
            <a:spLocks noGrp="1"/>
          </p:cNvSpPr>
          <p:nvPr>
            <p:ph type="title"/>
          </p:nvPr>
        </p:nvSpPr>
        <p:spPr/>
        <p:txBody>
          <a:bodyPr/>
          <a:lstStyle/>
          <a:p>
            <a:r>
              <a:rPr lang="es-CO" dirty="0"/>
              <a:t>Resultados</a:t>
            </a:r>
          </a:p>
        </p:txBody>
      </p:sp>
    </p:spTree>
    <p:extLst>
      <p:ext uri="{BB962C8B-B14F-4D97-AF65-F5344CB8AC3E}">
        <p14:creationId xmlns:p14="http://schemas.microsoft.com/office/powerpoint/2010/main" val="27925410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3" name="Marcador de número de diapositiva 2"/>
          <p:cNvSpPr>
            <a:spLocks noGrp="1"/>
          </p:cNvSpPr>
          <p:nvPr>
            <p:ph type="sldNum" sz="quarter" idx="12"/>
          </p:nvPr>
        </p:nvSpPr>
        <p:spPr/>
        <p:txBody>
          <a:bodyPr/>
          <a:lstStyle/>
          <a:p>
            <a:fld id="{C82F17BB-1D8D-43E8-9953-CCF2CC12ED56}" type="slidenum">
              <a:rPr lang="es-ES" smtClean="0"/>
              <a:t>17</a:t>
            </a:fld>
            <a:endParaRPr lang="es-ES" dirty="0"/>
          </a:p>
        </p:txBody>
      </p:sp>
      <p:pic>
        <p:nvPicPr>
          <p:cNvPr id="2" name="Demo S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47988" y="0"/>
            <a:ext cx="3248025" cy="6858000"/>
          </a:xfrm>
          <a:prstGeom prst="rect">
            <a:avLst/>
          </a:prstGeom>
        </p:spPr>
      </p:pic>
    </p:spTree>
    <p:extLst>
      <p:ext uri="{BB962C8B-B14F-4D97-AF65-F5344CB8AC3E}">
        <p14:creationId xmlns:p14="http://schemas.microsoft.com/office/powerpoint/2010/main" val="168478870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77D04CE6-4EA1-439C-8B4B-27AD9EFEFB5D}"/>
              </a:ext>
            </a:extLst>
          </p:cNvPr>
          <p:cNvSpPr>
            <a:spLocks noGrp="1"/>
          </p:cNvSpPr>
          <p:nvPr>
            <p:ph idx="1"/>
          </p:nvPr>
        </p:nvSpPr>
        <p:spPr/>
        <p:txBody>
          <a:bodyPr>
            <a:normAutofit/>
          </a:bodyPr>
          <a:lstStyle/>
          <a:p>
            <a:pPr marL="0" indent="0">
              <a:buNone/>
            </a:pPr>
            <a:r>
              <a:rPr lang="es-CO" sz="2000" dirty="0">
                <a:solidFill>
                  <a:schemeClr val="tx1"/>
                </a:solidFill>
              </a:rPr>
              <a:t>Evaluación de las Recomendaciones Emitidas conforme a la realimentación de los usuarios (5).</a:t>
            </a:r>
          </a:p>
          <a:p>
            <a:pPr marL="0" indent="0">
              <a:buNone/>
            </a:pPr>
            <a:endParaRPr lang="es-CO" sz="2000" dirty="0">
              <a:solidFill>
                <a:schemeClr val="tx1"/>
              </a:solidFill>
            </a:endParaRPr>
          </a:p>
          <a:p>
            <a:pPr marL="0" indent="0">
              <a:buNone/>
            </a:pPr>
            <a:endParaRPr lang="es-CO" sz="2000" dirty="0">
              <a:solidFill>
                <a:schemeClr val="tx1"/>
              </a:solidFill>
            </a:endParaRPr>
          </a:p>
        </p:txBody>
      </p:sp>
      <p:sp>
        <p:nvSpPr>
          <p:cNvPr id="3" name="Marcador de número de diapositiva 2">
            <a:extLst>
              <a:ext uri="{FF2B5EF4-FFF2-40B4-BE49-F238E27FC236}">
                <a16:creationId xmlns:a16="http://schemas.microsoft.com/office/drawing/2014/main" id="{81D728DF-AD43-4521-8B22-E5C4ADD2DB26}"/>
              </a:ext>
            </a:extLst>
          </p:cNvPr>
          <p:cNvSpPr>
            <a:spLocks noGrp="1"/>
          </p:cNvSpPr>
          <p:nvPr>
            <p:ph type="sldNum" sz="quarter" idx="12"/>
          </p:nvPr>
        </p:nvSpPr>
        <p:spPr/>
        <p:txBody>
          <a:bodyPr/>
          <a:lstStyle/>
          <a:p>
            <a:fld id="{C82F17BB-1D8D-43E8-9953-CCF2CC12ED56}" type="slidenum">
              <a:rPr lang="es-ES" smtClean="0"/>
              <a:t>18</a:t>
            </a:fld>
            <a:endParaRPr lang="es-ES" dirty="0"/>
          </a:p>
        </p:txBody>
      </p:sp>
      <p:sp>
        <p:nvSpPr>
          <p:cNvPr id="4" name="Título 3">
            <a:extLst>
              <a:ext uri="{FF2B5EF4-FFF2-40B4-BE49-F238E27FC236}">
                <a16:creationId xmlns:a16="http://schemas.microsoft.com/office/drawing/2014/main" id="{EC045473-E37F-4A36-905E-F515E89DFDC4}"/>
              </a:ext>
            </a:extLst>
          </p:cNvPr>
          <p:cNvSpPr>
            <a:spLocks noGrp="1"/>
          </p:cNvSpPr>
          <p:nvPr>
            <p:ph type="title"/>
          </p:nvPr>
        </p:nvSpPr>
        <p:spPr/>
        <p:txBody>
          <a:bodyPr/>
          <a:lstStyle/>
          <a:p>
            <a:r>
              <a:rPr lang="es-CO" dirty="0"/>
              <a:t>Resultados</a:t>
            </a:r>
          </a:p>
        </p:txBody>
      </p:sp>
      <p:pic>
        <p:nvPicPr>
          <p:cNvPr id="5" name="Imagen 4">
            <a:extLst>
              <a:ext uri="{FF2B5EF4-FFF2-40B4-BE49-F238E27FC236}">
                <a16:creationId xmlns:a16="http://schemas.microsoft.com/office/drawing/2014/main" id="{E9FD85E7-7CC2-4F9E-AD63-E0447E1B2BCE}"/>
              </a:ext>
            </a:extLst>
          </p:cNvPr>
          <p:cNvPicPr>
            <a:picLocks noChangeAspect="1"/>
          </p:cNvPicPr>
          <p:nvPr/>
        </p:nvPicPr>
        <p:blipFill>
          <a:blip r:embed="rId2"/>
          <a:stretch>
            <a:fillRect/>
          </a:stretch>
        </p:blipFill>
        <p:spPr>
          <a:xfrm>
            <a:off x="1679083" y="3645024"/>
            <a:ext cx="5785834" cy="1001068"/>
          </a:xfrm>
          <a:prstGeom prst="rect">
            <a:avLst/>
          </a:prstGeom>
        </p:spPr>
      </p:pic>
      <p:pic>
        <p:nvPicPr>
          <p:cNvPr id="6" name="Imagen 5">
            <a:extLst>
              <a:ext uri="{FF2B5EF4-FFF2-40B4-BE49-F238E27FC236}">
                <a16:creationId xmlns:a16="http://schemas.microsoft.com/office/drawing/2014/main" id="{EBCCDA7A-6FD6-467E-BB8A-E03AE6189A89}"/>
              </a:ext>
            </a:extLst>
          </p:cNvPr>
          <p:cNvPicPr>
            <a:picLocks noChangeAspect="1"/>
          </p:cNvPicPr>
          <p:nvPr/>
        </p:nvPicPr>
        <p:blipFill>
          <a:blip r:embed="rId3"/>
          <a:stretch>
            <a:fillRect/>
          </a:stretch>
        </p:blipFill>
        <p:spPr>
          <a:xfrm>
            <a:off x="2965697" y="4993153"/>
            <a:ext cx="3212606" cy="929965"/>
          </a:xfrm>
          <a:prstGeom prst="rect">
            <a:avLst/>
          </a:prstGeom>
        </p:spPr>
      </p:pic>
      <p:sp>
        <p:nvSpPr>
          <p:cNvPr id="7" name="CuadroTexto 6"/>
          <p:cNvSpPr txBox="1"/>
          <p:nvPr/>
        </p:nvSpPr>
        <p:spPr>
          <a:xfrm>
            <a:off x="3419872" y="4612045"/>
            <a:ext cx="6552728" cy="276999"/>
          </a:xfrm>
          <a:prstGeom prst="rect">
            <a:avLst/>
          </a:prstGeom>
          <a:noFill/>
        </p:spPr>
        <p:txBody>
          <a:bodyPr wrap="square" rtlCol="0">
            <a:spAutoFit/>
          </a:bodyPr>
          <a:lstStyle/>
          <a:p>
            <a:r>
              <a:rPr lang="es-CO" sz="1200" dirty="0" smtClean="0"/>
              <a:t>Fuente: Elaboración Propia.</a:t>
            </a:r>
            <a:endParaRPr lang="en-US" sz="1200" dirty="0"/>
          </a:p>
        </p:txBody>
      </p:sp>
    </p:spTree>
    <p:extLst>
      <p:ext uri="{BB962C8B-B14F-4D97-AF65-F5344CB8AC3E}">
        <p14:creationId xmlns:p14="http://schemas.microsoft.com/office/powerpoint/2010/main" val="21131215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812782E8-8B9F-4C25-A174-9FDBFC70E05D}"/>
              </a:ext>
            </a:extLst>
          </p:cNvPr>
          <p:cNvSpPr>
            <a:spLocks noGrp="1"/>
          </p:cNvSpPr>
          <p:nvPr>
            <p:ph idx="1"/>
          </p:nvPr>
        </p:nvSpPr>
        <p:spPr/>
        <p:txBody>
          <a:bodyPr/>
          <a:lstStyle/>
          <a:p>
            <a:pPr>
              <a:buFont typeface="Wingdings" panose="05000000000000000000" pitchFamily="2" charset="2"/>
              <a:buChar char="§"/>
            </a:pPr>
            <a:r>
              <a:rPr lang="es-CO" dirty="0">
                <a:solidFill>
                  <a:schemeClr val="tx1"/>
                </a:solidFill>
              </a:rPr>
              <a:t>Funcionales</a:t>
            </a:r>
          </a:p>
          <a:p>
            <a:pPr>
              <a:buFont typeface="Wingdings" panose="05000000000000000000" pitchFamily="2" charset="2"/>
              <a:buChar char="§"/>
            </a:pPr>
            <a:r>
              <a:rPr lang="es-CO" dirty="0">
                <a:solidFill>
                  <a:schemeClr val="tx1"/>
                </a:solidFill>
              </a:rPr>
              <a:t>Unitarias</a:t>
            </a:r>
          </a:p>
          <a:p>
            <a:pPr>
              <a:buFont typeface="Wingdings" panose="05000000000000000000" pitchFamily="2" charset="2"/>
              <a:buChar char="§"/>
            </a:pPr>
            <a:r>
              <a:rPr lang="es-CO" dirty="0">
                <a:solidFill>
                  <a:schemeClr val="tx1"/>
                </a:solidFill>
              </a:rPr>
              <a:t>Usabilidad</a:t>
            </a:r>
          </a:p>
        </p:txBody>
      </p:sp>
      <p:sp>
        <p:nvSpPr>
          <p:cNvPr id="3" name="Marcador de número de diapositiva 2">
            <a:extLst>
              <a:ext uri="{FF2B5EF4-FFF2-40B4-BE49-F238E27FC236}">
                <a16:creationId xmlns:a16="http://schemas.microsoft.com/office/drawing/2014/main" id="{DC25E268-A258-4FE5-A048-3866DE2F06AD}"/>
              </a:ext>
            </a:extLst>
          </p:cNvPr>
          <p:cNvSpPr>
            <a:spLocks noGrp="1"/>
          </p:cNvSpPr>
          <p:nvPr>
            <p:ph type="sldNum" sz="quarter" idx="12"/>
          </p:nvPr>
        </p:nvSpPr>
        <p:spPr/>
        <p:txBody>
          <a:bodyPr/>
          <a:lstStyle/>
          <a:p>
            <a:fld id="{C82F17BB-1D8D-43E8-9953-CCF2CC12ED56}" type="slidenum">
              <a:rPr lang="es-ES" smtClean="0"/>
              <a:t>19</a:t>
            </a:fld>
            <a:endParaRPr lang="es-ES" dirty="0"/>
          </a:p>
        </p:txBody>
      </p:sp>
      <p:sp>
        <p:nvSpPr>
          <p:cNvPr id="4" name="Título 3">
            <a:extLst>
              <a:ext uri="{FF2B5EF4-FFF2-40B4-BE49-F238E27FC236}">
                <a16:creationId xmlns:a16="http://schemas.microsoft.com/office/drawing/2014/main" id="{2346E4D5-B3B3-45F5-B3A6-D2AB59B1BDFB}"/>
              </a:ext>
            </a:extLst>
          </p:cNvPr>
          <p:cNvSpPr>
            <a:spLocks noGrp="1"/>
          </p:cNvSpPr>
          <p:nvPr>
            <p:ph type="title"/>
          </p:nvPr>
        </p:nvSpPr>
        <p:spPr/>
        <p:txBody>
          <a:bodyPr/>
          <a:lstStyle/>
          <a:p>
            <a:r>
              <a:rPr lang="es-CO" dirty="0"/>
              <a:t>Pruebas</a:t>
            </a:r>
          </a:p>
        </p:txBody>
      </p:sp>
    </p:spTree>
    <p:extLst>
      <p:ext uri="{BB962C8B-B14F-4D97-AF65-F5344CB8AC3E}">
        <p14:creationId xmlns:p14="http://schemas.microsoft.com/office/powerpoint/2010/main" val="6729631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p:txBody>
          <a:bodyPr>
            <a:normAutofit fontScale="92500" lnSpcReduction="20000"/>
          </a:bodyPr>
          <a:lstStyle/>
          <a:p>
            <a:pPr marL="457200" indent="-457200" algn="just">
              <a:buFont typeface="+mj-lt"/>
              <a:buAutoNum type="arabicPeriod"/>
            </a:pPr>
            <a:r>
              <a:rPr lang="es-ES" dirty="0">
                <a:solidFill>
                  <a:schemeClr val="tx1"/>
                </a:solidFill>
              </a:rPr>
              <a:t>Descripción del problema.</a:t>
            </a:r>
          </a:p>
          <a:p>
            <a:pPr marL="457200" indent="-457200" algn="just">
              <a:buFont typeface="+mj-lt"/>
              <a:buAutoNum type="arabicPeriod"/>
            </a:pPr>
            <a:r>
              <a:rPr lang="es-ES" dirty="0">
                <a:solidFill>
                  <a:schemeClr val="tx1"/>
                </a:solidFill>
              </a:rPr>
              <a:t>Formulación del problema.</a:t>
            </a:r>
          </a:p>
          <a:p>
            <a:pPr marL="457200" indent="-457200" algn="just">
              <a:buFont typeface="+mj-lt"/>
              <a:buAutoNum type="arabicPeriod"/>
            </a:pPr>
            <a:r>
              <a:rPr lang="es-ES" dirty="0">
                <a:solidFill>
                  <a:schemeClr val="tx1"/>
                </a:solidFill>
              </a:rPr>
              <a:t>Objetivo General.</a:t>
            </a:r>
          </a:p>
          <a:p>
            <a:pPr marL="457200" indent="-457200" algn="just">
              <a:buFont typeface="+mj-lt"/>
              <a:buAutoNum type="arabicPeriod"/>
            </a:pPr>
            <a:r>
              <a:rPr lang="es-ES" dirty="0">
                <a:solidFill>
                  <a:schemeClr val="tx1"/>
                </a:solidFill>
              </a:rPr>
              <a:t>Objetivos Específicos. </a:t>
            </a:r>
          </a:p>
          <a:p>
            <a:pPr marL="457200" indent="-457200" algn="just">
              <a:buFont typeface="+mj-lt"/>
              <a:buAutoNum type="arabicPeriod"/>
            </a:pPr>
            <a:r>
              <a:rPr lang="es-ES" dirty="0">
                <a:solidFill>
                  <a:schemeClr val="tx1"/>
                </a:solidFill>
              </a:rPr>
              <a:t>Metodología.</a:t>
            </a:r>
          </a:p>
          <a:p>
            <a:pPr marL="457200" indent="-457200" algn="just">
              <a:buFont typeface="+mj-lt"/>
              <a:buAutoNum type="arabicPeriod"/>
            </a:pPr>
            <a:r>
              <a:rPr lang="es-ES" dirty="0">
                <a:solidFill>
                  <a:schemeClr val="tx1"/>
                </a:solidFill>
              </a:rPr>
              <a:t>Resultados.</a:t>
            </a:r>
          </a:p>
          <a:p>
            <a:pPr marL="457200" indent="-457200" algn="just">
              <a:buFont typeface="+mj-lt"/>
              <a:buAutoNum type="arabicPeriod"/>
            </a:pPr>
            <a:r>
              <a:rPr lang="es-ES" dirty="0">
                <a:solidFill>
                  <a:schemeClr val="tx1"/>
                </a:solidFill>
              </a:rPr>
              <a:t>Pruebas.</a:t>
            </a:r>
          </a:p>
          <a:p>
            <a:pPr marL="457200" indent="-457200" algn="just">
              <a:buFont typeface="+mj-lt"/>
              <a:buAutoNum type="arabicPeriod"/>
            </a:pPr>
            <a:r>
              <a:rPr lang="es-ES" dirty="0">
                <a:solidFill>
                  <a:schemeClr val="tx1"/>
                </a:solidFill>
              </a:rPr>
              <a:t>Conclusiones.</a:t>
            </a:r>
          </a:p>
          <a:p>
            <a:pPr marL="457200" indent="-457200" algn="just">
              <a:buFont typeface="+mj-lt"/>
              <a:buAutoNum type="arabicPeriod"/>
            </a:pPr>
            <a:r>
              <a:rPr lang="es-ES" dirty="0">
                <a:solidFill>
                  <a:schemeClr val="tx1"/>
                </a:solidFill>
              </a:rPr>
              <a:t>Trabajos Futuros.</a:t>
            </a:r>
          </a:p>
          <a:p>
            <a:pPr marL="457200" indent="-457200" algn="just">
              <a:buFont typeface="+mj-lt"/>
              <a:buAutoNum type="arabicPeriod"/>
            </a:pPr>
            <a:r>
              <a:rPr lang="es-ES" dirty="0">
                <a:solidFill>
                  <a:schemeClr val="tx1"/>
                </a:solidFill>
              </a:rPr>
              <a:t>Bibliografía.</a:t>
            </a:r>
          </a:p>
          <a:p>
            <a:pPr>
              <a:buFont typeface="Arial" panose="020B0604020202020204" pitchFamily="34" charset="0"/>
              <a:buChar char="•"/>
            </a:pPr>
            <a:endParaRPr lang="es-ES" dirty="0"/>
          </a:p>
        </p:txBody>
      </p:sp>
      <p:sp>
        <p:nvSpPr>
          <p:cNvPr id="3" name="Título 2"/>
          <p:cNvSpPr>
            <a:spLocks noGrp="1"/>
          </p:cNvSpPr>
          <p:nvPr>
            <p:ph type="title"/>
          </p:nvPr>
        </p:nvSpPr>
        <p:spPr/>
        <p:txBody>
          <a:bodyPr/>
          <a:lstStyle/>
          <a:p>
            <a:r>
              <a:rPr lang="es-MX" dirty="0"/>
              <a:t>Tabla de contenido</a:t>
            </a:r>
            <a:endParaRPr lang="es-ES" dirty="0"/>
          </a:p>
        </p:txBody>
      </p:sp>
      <p:sp>
        <p:nvSpPr>
          <p:cNvPr id="4" name="Marcador de número de diapositiva 3"/>
          <p:cNvSpPr>
            <a:spLocks noGrp="1"/>
          </p:cNvSpPr>
          <p:nvPr>
            <p:ph type="sldNum" sz="quarter" idx="12"/>
          </p:nvPr>
        </p:nvSpPr>
        <p:spPr/>
        <p:txBody>
          <a:bodyPr/>
          <a:lstStyle/>
          <a:p>
            <a:fld id="{C82F17BB-1D8D-43E8-9953-CCF2CC12ED56}" type="slidenum">
              <a:rPr lang="es-ES" smtClean="0"/>
              <a:t>2</a:t>
            </a:fld>
            <a:endParaRPr lang="es-ES" dirty="0"/>
          </a:p>
        </p:txBody>
      </p:sp>
    </p:spTree>
    <p:extLst>
      <p:ext uri="{BB962C8B-B14F-4D97-AF65-F5344CB8AC3E}">
        <p14:creationId xmlns:p14="http://schemas.microsoft.com/office/powerpoint/2010/main" val="20156423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p:cNvSpPr>
            <a:spLocks noGrp="1"/>
          </p:cNvSpPr>
          <p:nvPr>
            <p:ph type="sldNum" sz="quarter" idx="12"/>
          </p:nvPr>
        </p:nvSpPr>
        <p:spPr/>
        <p:txBody>
          <a:bodyPr/>
          <a:lstStyle/>
          <a:p>
            <a:fld id="{C82F17BB-1D8D-43E8-9953-CCF2CC12ED56}" type="slidenum">
              <a:rPr lang="es-ES" smtClean="0"/>
              <a:t>20</a:t>
            </a:fld>
            <a:endParaRPr lang="es-ES" dirty="0"/>
          </a:p>
        </p:txBody>
      </p:sp>
      <p:sp>
        <p:nvSpPr>
          <p:cNvPr id="4" name="Título 3"/>
          <p:cNvSpPr>
            <a:spLocks noGrp="1"/>
          </p:cNvSpPr>
          <p:nvPr>
            <p:ph type="title"/>
          </p:nvPr>
        </p:nvSpPr>
        <p:spPr/>
        <p:txBody>
          <a:bodyPr/>
          <a:lstStyle/>
          <a:p>
            <a:r>
              <a:rPr lang="es-CO" dirty="0" smtClean="0"/>
              <a:t>Pruebas Funcionales</a:t>
            </a:r>
            <a:endParaRPr lang="en-US" dirty="0"/>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0462" y="2489701"/>
            <a:ext cx="3943075" cy="3760462"/>
          </a:xfrm>
          <a:prstGeom prst="rect">
            <a:avLst/>
          </a:prstGeom>
        </p:spPr>
      </p:pic>
      <p:sp>
        <p:nvSpPr>
          <p:cNvPr id="6" name="CuadroTexto 5"/>
          <p:cNvSpPr txBox="1"/>
          <p:nvPr/>
        </p:nvSpPr>
        <p:spPr>
          <a:xfrm>
            <a:off x="3707904" y="6176337"/>
            <a:ext cx="6552728" cy="276999"/>
          </a:xfrm>
          <a:prstGeom prst="rect">
            <a:avLst/>
          </a:prstGeom>
          <a:noFill/>
        </p:spPr>
        <p:txBody>
          <a:bodyPr wrap="square" rtlCol="0">
            <a:spAutoFit/>
          </a:bodyPr>
          <a:lstStyle/>
          <a:p>
            <a:r>
              <a:rPr lang="es-CO" sz="1200" dirty="0" smtClean="0"/>
              <a:t>Fuente: Elaboración Propia.</a:t>
            </a:r>
            <a:endParaRPr lang="en-US" sz="1200" dirty="0"/>
          </a:p>
        </p:txBody>
      </p:sp>
    </p:spTree>
    <p:extLst>
      <p:ext uri="{BB962C8B-B14F-4D97-AF65-F5344CB8AC3E}">
        <p14:creationId xmlns:p14="http://schemas.microsoft.com/office/powerpoint/2010/main" val="4322538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p:cNvSpPr>
            <a:spLocks noGrp="1"/>
          </p:cNvSpPr>
          <p:nvPr>
            <p:ph type="sldNum" sz="quarter" idx="12"/>
          </p:nvPr>
        </p:nvSpPr>
        <p:spPr/>
        <p:txBody>
          <a:bodyPr/>
          <a:lstStyle/>
          <a:p>
            <a:fld id="{C82F17BB-1D8D-43E8-9953-CCF2CC12ED56}" type="slidenum">
              <a:rPr lang="es-ES" smtClean="0"/>
              <a:t>21</a:t>
            </a:fld>
            <a:endParaRPr lang="es-ES" dirty="0"/>
          </a:p>
        </p:txBody>
      </p:sp>
      <p:sp>
        <p:nvSpPr>
          <p:cNvPr id="4" name="Título 3"/>
          <p:cNvSpPr>
            <a:spLocks noGrp="1"/>
          </p:cNvSpPr>
          <p:nvPr>
            <p:ph type="title"/>
          </p:nvPr>
        </p:nvSpPr>
        <p:spPr/>
        <p:txBody>
          <a:bodyPr/>
          <a:lstStyle/>
          <a:p>
            <a:r>
              <a:rPr lang="es-CO" dirty="0" smtClean="0"/>
              <a:t>Pruebas Unitarias</a:t>
            </a:r>
            <a:endParaRPr lang="en-US" dirty="0"/>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7764" y="2492896"/>
            <a:ext cx="4248472" cy="1748647"/>
          </a:xfrm>
          <a:prstGeom prst="rect">
            <a:avLst/>
          </a:prstGeom>
        </p:spPr>
      </p:pic>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0240" y="4441862"/>
            <a:ext cx="4163520" cy="1883976"/>
          </a:xfrm>
          <a:prstGeom prst="rect">
            <a:avLst/>
          </a:prstGeom>
        </p:spPr>
      </p:pic>
      <p:sp>
        <p:nvSpPr>
          <p:cNvPr id="8" name="CuadroTexto 7"/>
          <p:cNvSpPr txBox="1"/>
          <p:nvPr/>
        </p:nvSpPr>
        <p:spPr>
          <a:xfrm>
            <a:off x="3563888" y="4164863"/>
            <a:ext cx="6552728" cy="276999"/>
          </a:xfrm>
          <a:prstGeom prst="rect">
            <a:avLst/>
          </a:prstGeom>
          <a:noFill/>
        </p:spPr>
        <p:txBody>
          <a:bodyPr wrap="square" rtlCol="0">
            <a:spAutoFit/>
          </a:bodyPr>
          <a:lstStyle/>
          <a:p>
            <a:r>
              <a:rPr lang="es-CO" sz="1200" dirty="0" smtClean="0"/>
              <a:t>Fuente: Elaboración Propia.</a:t>
            </a:r>
            <a:endParaRPr lang="en-US" sz="1200" dirty="0"/>
          </a:p>
        </p:txBody>
      </p:sp>
      <p:sp>
        <p:nvSpPr>
          <p:cNvPr id="9" name="CuadroTexto 8"/>
          <p:cNvSpPr txBox="1"/>
          <p:nvPr/>
        </p:nvSpPr>
        <p:spPr>
          <a:xfrm>
            <a:off x="3563888" y="6288490"/>
            <a:ext cx="6552728" cy="276999"/>
          </a:xfrm>
          <a:prstGeom prst="rect">
            <a:avLst/>
          </a:prstGeom>
          <a:noFill/>
        </p:spPr>
        <p:txBody>
          <a:bodyPr wrap="square" rtlCol="0">
            <a:spAutoFit/>
          </a:bodyPr>
          <a:lstStyle/>
          <a:p>
            <a:r>
              <a:rPr lang="es-CO" sz="1200" dirty="0" smtClean="0"/>
              <a:t>Fuente: Elaboración Propia.</a:t>
            </a:r>
            <a:endParaRPr lang="en-US" sz="1200" dirty="0"/>
          </a:p>
        </p:txBody>
      </p:sp>
    </p:spTree>
    <p:extLst>
      <p:ext uri="{BB962C8B-B14F-4D97-AF65-F5344CB8AC3E}">
        <p14:creationId xmlns:p14="http://schemas.microsoft.com/office/powerpoint/2010/main" val="223095211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p:cNvSpPr>
            <a:spLocks noGrp="1"/>
          </p:cNvSpPr>
          <p:nvPr>
            <p:ph type="sldNum" sz="quarter" idx="12"/>
          </p:nvPr>
        </p:nvSpPr>
        <p:spPr/>
        <p:txBody>
          <a:bodyPr/>
          <a:lstStyle/>
          <a:p>
            <a:fld id="{C82F17BB-1D8D-43E8-9953-CCF2CC12ED56}" type="slidenum">
              <a:rPr lang="es-ES" smtClean="0"/>
              <a:t>22</a:t>
            </a:fld>
            <a:endParaRPr lang="es-ES" dirty="0"/>
          </a:p>
        </p:txBody>
      </p:sp>
      <p:sp>
        <p:nvSpPr>
          <p:cNvPr id="4" name="Título 3"/>
          <p:cNvSpPr>
            <a:spLocks noGrp="1"/>
          </p:cNvSpPr>
          <p:nvPr>
            <p:ph type="title"/>
          </p:nvPr>
        </p:nvSpPr>
        <p:spPr/>
        <p:txBody>
          <a:bodyPr>
            <a:normAutofit/>
          </a:bodyPr>
          <a:lstStyle/>
          <a:p>
            <a:r>
              <a:rPr lang="es-CO" dirty="0" smtClean="0"/>
              <a:t>Pruebas Unitarias</a:t>
            </a:r>
            <a:endParaRPr lang="en-US" dirty="0"/>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6645" y="2492896"/>
            <a:ext cx="6770707" cy="1918241"/>
          </a:xfrm>
          <a:prstGeom prst="rect">
            <a:avLst/>
          </a:prstGeom>
        </p:spPr>
      </p:pic>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4444" y="4704386"/>
            <a:ext cx="6772908" cy="1744652"/>
          </a:xfrm>
          <a:prstGeom prst="rect">
            <a:avLst/>
          </a:prstGeom>
        </p:spPr>
      </p:pic>
      <p:sp>
        <p:nvSpPr>
          <p:cNvPr id="7" name="CuadroTexto 6"/>
          <p:cNvSpPr txBox="1"/>
          <p:nvPr/>
        </p:nvSpPr>
        <p:spPr>
          <a:xfrm>
            <a:off x="3491880" y="4361799"/>
            <a:ext cx="6552728" cy="276999"/>
          </a:xfrm>
          <a:prstGeom prst="rect">
            <a:avLst/>
          </a:prstGeom>
          <a:noFill/>
        </p:spPr>
        <p:txBody>
          <a:bodyPr wrap="square" rtlCol="0">
            <a:spAutoFit/>
          </a:bodyPr>
          <a:lstStyle/>
          <a:p>
            <a:r>
              <a:rPr lang="es-CO" sz="1200" dirty="0" smtClean="0"/>
              <a:t>Fuente: Elaboración Propia.</a:t>
            </a:r>
            <a:endParaRPr lang="en-US" sz="1200" dirty="0"/>
          </a:p>
        </p:txBody>
      </p:sp>
      <p:sp>
        <p:nvSpPr>
          <p:cNvPr id="8" name="CuadroTexto 7"/>
          <p:cNvSpPr txBox="1"/>
          <p:nvPr/>
        </p:nvSpPr>
        <p:spPr>
          <a:xfrm>
            <a:off x="3467860" y="6376126"/>
            <a:ext cx="6552728" cy="276999"/>
          </a:xfrm>
          <a:prstGeom prst="rect">
            <a:avLst/>
          </a:prstGeom>
          <a:noFill/>
        </p:spPr>
        <p:txBody>
          <a:bodyPr wrap="square" rtlCol="0">
            <a:spAutoFit/>
          </a:bodyPr>
          <a:lstStyle/>
          <a:p>
            <a:r>
              <a:rPr lang="es-CO" sz="1200" dirty="0" smtClean="0"/>
              <a:t>Fuente: Elaboración Propia.</a:t>
            </a:r>
            <a:endParaRPr lang="en-US" sz="1200" dirty="0"/>
          </a:p>
        </p:txBody>
      </p:sp>
    </p:spTree>
    <p:extLst>
      <p:ext uri="{BB962C8B-B14F-4D97-AF65-F5344CB8AC3E}">
        <p14:creationId xmlns:p14="http://schemas.microsoft.com/office/powerpoint/2010/main" val="7312983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a:xfrm>
            <a:off x="867833" y="2276872"/>
            <a:ext cx="7408333" cy="3450696"/>
          </a:xfrm>
        </p:spPr>
        <p:txBody>
          <a:bodyPr/>
          <a:lstStyle/>
          <a:p>
            <a:pPr>
              <a:buFont typeface="Arial" panose="020B0604020202020204" pitchFamily="34" charset="0"/>
              <a:buChar char="•"/>
            </a:pPr>
            <a:r>
              <a:rPr lang="en-US" dirty="0">
                <a:solidFill>
                  <a:schemeClr val="tx1"/>
                </a:solidFill>
              </a:rPr>
              <a:t>Conjunto heuristico para </a:t>
            </a:r>
            <a:r>
              <a:rPr lang="en-US" dirty="0" smtClean="0">
                <a:solidFill>
                  <a:schemeClr val="tx1"/>
                </a:solidFill>
              </a:rPr>
              <a:t>móviles (ISO/IEC25010)</a:t>
            </a:r>
            <a:endParaRPr lang="en-US" dirty="0">
              <a:solidFill>
                <a:schemeClr val="tx1"/>
              </a:solidFill>
            </a:endParaRPr>
          </a:p>
        </p:txBody>
      </p:sp>
      <p:sp>
        <p:nvSpPr>
          <p:cNvPr id="3" name="Marcador de número de diapositiva 2"/>
          <p:cNvSpPr>
            <a:spLocks noGrp="1"/>
          </p:cNvSpPr>
          <p:nvPr>
            <p:ph type="sldNum" sz="quarter" idx="12"/>
          </p:nvPr>
        </p:nvSpPr>
        <p:spPr/>
        <p:txBody>
          <a:bodyPr/>
          <a:lstStyle/>
          <a:p>
            <a:fld id="{C82F17BB-1D8D-43E8-9953-CCF2CC12ED56}" type="slidenum">
              <a:rPr lang="es-ES" smtClean="0"/>
              <a:t>23</a:t>
            </a:fld>
            <a:endParaRPr lang="es-ES" dirty="0"/>
          </a:p>
        </p:txBody>
      </p:sp>
      <p:sp>
        <p:nvSpPr>
          <p:cNvPr id="4" name="Título 3"/>
          <p:cNvSpPr>
            <a:spLocks noGrp="1"/>
          </p:cNvSpPr>
          <p:nvPr>
            <p:ph type="title"/>
          </p:nvPr>
        </p:nvSpPr>
        <p:spPr/>
        <p:txBody>
          <a:bodyPr/>
          <a:lstStyle/>
          <a:p>
            <a:r>
              <a:rPr lang="es-CO" dirty="0"/>
              <a:t>Pruebas Usabilidad</a:t>
            </a:r>
            <a:endParaRPr lang="en-US" dirty="0"/>
          </a:p>
        </p:txBody>
      </p:sp>
      <p:graphicFrame>
        <p:nvGraphicFramePr>
          <p:cNvPr id="7" name="Gráfico 6"/>
          <p:cNvGraphicFramePr>
            <a:graphicFrameLocks/>
          </p:cNvGraphicFramePr>
          <p:nvPr>
            <p:extLst>
              <p:ext uri="{D42A27DB-BD31-4B8C-83A1-F6EECF244321}">
                <p14:modId xmlns:p14="http://schemas.microsoft.com/office/powerpoint/2010/main" val="3801047122"/>
              </p:ext>
            </p:extLst>
          </p:nvPr>
        </p:nvGraphicFramePr>
        <p:xfrm>
          <a:off x="1700808" y="2808734"/>
          <a:ext cx="5742384" cy="3459832"/>
        </p:xfrm>
        <a:graphic>
          <a:graphicData uri="http://schemas.openxmlformats.org/drawingml/2006/chart">
            <c:chart xmlns:c="http://schemas.openxmlformats.org/drawingml/2006/chart" xmlns:r="http://schemas.openxmlformats.org/officeDocument/2006/relationships" r:id="rId2"/>
          </a:graphicData>
        </a:graphic>
      </p:graphicFrame>
      <p:sp>
        <p:nvSpPr>
          <p:cNvPr id="6" name="CuadroTexto 5"/>
          <p:cNvSpPr txBox="1"/>
          <p:nvPr/>
        </p:nvSpPr>
        <p:spPr>
          <a:xfrm>
            <a:off x="3635896" y="6164927"/>
            <a:ext cx="6552728" cy="276999"/>
          </a:xfrm>
          <a:prstGeom prst="rect">
            <a:avLst/>
          </a:prstGeom>
          <a:noFill/>
        </p:spPr>
        <p:txBody>
          <a:bodyPr wrap="square" rtlCol="0">
            <a:spAutoFit/>
          </a:bodyPr>
          <a:lstStyle/>
          <a:p>
            <a:r>
              <a:rPr lang="es-CO" sz="1200" dirty="0" smtClean="0"/>
              <a:t>Fuente: Elaboración Propia.</a:t>
            </a:r>
            <a:endParaRPr lang="en-US" sz="1200" dirty="0"/>
          </a:p>
        </p:txBody>
      </p:sp>
    </p:spTree>
    <p:extLst>
      <p:ext uri="{BB962C8B-B14F-4D97-AF65-F5344CB8AC3E}">
        <p14:creationId xmlns:p14="http://schemas.microsoft.com/office/powerpoint/2010/main" val="9893491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p:txBody>
          <a:bodyPr>
            <a:normAutofit fontScale="92500"/>
          </a:bodyPr>
          <a:lstStyle/>
          <a:p>
            <a:pPr algn="just">
              <a:buFont typeface="Wingdings" panose="05000000000000000000" pitchFamily="2" charset="2"/>
              <a:buChar char="§"/>
            </a:pPr>
            <a:r>
              <a:rPr lang="es-ES" dirty="0" smtClean="0">
                <a:solidFill>
                  <a:schemeClr val="tx1"/>
                </a:solidFill>
              </a:rPr>
              <a:t>Se encontró una ausencia de datos respecto a los diferentes sitios del municipio de Ginebra.</a:t>
            </a:r>
          </a:p>
          <a:p>
            <a:pPr algn="just">
              <a:buFont typeface="Wingdings" panose="05000000000000000000" pitchFamily="2" charset="2"/>
              <a:buChar char="§"/>
            </a:pPr>
            <a:r>
              <a:rPr lang="es-ES" dirty="0" smtClean="0">
                <a:solidFill>
                  <a:schemeClr val="tx1"/>
                </a:solidFill>
              </a:rPr>
              <a:t>La </a:t>
            </a:r>
            <a:r>
              <a:rPr lang="es-ES" dirty="0">
                <a:solidFill>
                  <a:schemeClr val="tx1"/>
                </a:solidFill>
              </a:rPr>
              <a:t>mejor opción para el sistema de recomendación implementada fue </a:t>
            </a:r>
            <a:r>
              <a:rPr lang="es-ES" dirty="0" smtClean="0">
                <a:solidFill>
                  <a:schemeClr val="tx1"/>
                </a:solidFill>
              </a:rPr>
              <a:t>VSM.</a:t>
            </a:r>
          </a:p>
          <a:p>
            <a:pPr algn="just">
              <a:buFont typeface="Wingdings" panose="05000000000000000000" pitchFamily="2" charset="2"/>
              <a:buChar char="§"/>
            </a:pPr>
            <a:r>
              <a:rPr lang="es-ES" dirty="0">
                <a:solidFill>
                  <a:schemeClr val="tx1"/>
                </a:solidFill>
              </a:rPr>
              <a:t>Se logró implementar la aplicación móvil en el tiempo estipulado para el desarrollo del trabajo gracias a la metodología Mobile-D y a los conocimientos adquiridos</a:t>
            </a:r>
            <a:r>
              <a:rPr lang="es-ES" dirty="0" smtClean="0">
                <a:solidFill>
                  <a:schemeClr val="tx1"/>
                </a:solidFill>
              </a:rPr>
              <a:t>.</a:t>
            </a:r>
          </a:p>
          <a:p>
            <a:pPr algn="just">
              <a:buFont typeface="Wingdings" panose="05000000000000000000" pitchFamily="2" charset="2"/>
              <a:buChar char="§"/>
            </a:pPr>
            <a:r>
              <a:rPr lang="es-ES" dirty="0">
                <a:solidFill>
                  <a:schemeClr val="tx1"/>
                </a:solidFill>
              </a:rPr>
              <a:t>Python hace que el desarrollo de algoritmos para Machine </a:t>
            </a:r>
            <a:r>
              <a:rPr lang="es-ES" dirty="0" err="1">
                <a:solidFill>
                  <a:schemeClr val="tx1"/>
                </a:solidFill>
              </a:rPr>
              <a:t>Learning</a:t>
            </a:r>
            <a:r>
              <a:rPr lang="es-ES" dirty="0">
                <a:solidFill>
                  <a:schemeClr val="tx1"/>
                </a:solidFill>
              </a:rPr>
              <a:t> sea menos complejo.</a:t>
            </a:r>
            <a:endParaRPr lang="es-CO" dirty="0">
              <a:solidFill>
                <a:schemeClr val="tx1"/>
              </a:solidFill>
            </a:endParaRPr>
          </a:p>
          <a:p>
            <a:pPr algn="just">
              <a:buFont typeface="Wingdings" panose="05000000000000000000" pitchFamily="2" charset="2"/>
              <a:buChar char="§"/>
            </a:pPr>
            <a:endParaRPr lang="es-ES" dirty="0">
              <a:solidFill>
                <a:schemeClr val="tx1"/>
              </a:solidFill>
            </a:endParaRPr>
          </a:p>
          <a:p>
            <a:pPr algn="just">
              <a:buFont typeface="Wingdings" panose="05000000000000000000" pitchFamily="2" charset="2"/>
              <a:buChar char="§"/>
            </a:pPr>
            <a:endParaRPr lang="es-ES" dirty="0">
              <a:solidFill>
                <a:schemeClr val="tx1"/>
              </a:solidFill>
            </a:endParaRPr>
          </a:p>
        </p:txBody>
      </p:sp>
      <p:sp>
        <p:nvSpPr>
          <p:cNvPr id="3" name="2 Título"/>
          <p:cNvSpPr>
            <a:spLocks noGrp="1"/>
          </p:cNvSpPr>
          <p:nvPr>
            <p:ph type="title"/>
          </p:nvPr>
        </p:nvSpPr>
        <p:spPr/>
        <p:txBody>
          <a:bodyPr/>
          <a:lstStyle/>
          <a:p>
            <a:r>
              <a:rPr lang="es-ES" dirty="0"/>
              <a:t>Conclusiones</a:t>
            </a:r>
          </a:p>
        </p:txBody>
      </p:sp>
      <p:sp>
        <p:nvSpPr>
          <p:cNvPr id="4" name="Marcador de número de diapositiva 3"/>
          <p:cNvSpPr>
            <a:spLocks noGrp="1"/>
          </p:cNvSpPr>
          <p:nvPr>
            <p:ph type="sldNum" sz="quarter" idx="12"/>
          </p:nvPr>
        </p:nvSpPr>
        <p:spPr/>
        <p:txBody>
          <a:bodyPr/>
          <a:lstStyle/>
          <a:p>
            <a:fld id="{C82F17BB-1D8D-43E8-9953-CCF2CC12ED56}" type="slidenum">
              <a:rPr lang="es-ES" smtClean="0"/>
              <a:t>24</a:t>
            </a:fld>
            <a:endParaRPr lang="es-ES" dirty="0"/>
          </a:p>
        </p:txBody>
      </p:sp>
    </p:spTree>
    <p:extLst>
      <p:ext uri="{BB962C8B-B14F-4D97-AF65-F5344CB8AC3E}">
        <p14:creationId xmlns:p14="http://schemas.microsoft.com/office/powerpoint/2010/main" val="158215283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953A7B21-47B7-4878-B91D-4C5DB660558E}"/>
              </a:ext>
            </a:extLst>
          </p:cNvPr>
          <p:cNvSpPr>
            <a:spLocks noGrp="1"/>
          </p:cNvSpPr>
          <p:nvPr>
            <p:ph idx="1"/>
          </p:nvPr>
        </p:nvSpPr>
        <p:spPr/>
        <p:txBody>
          <a:bodyPr>
            <a:normAutofit fontScale="92500" lnSpcReduction="10000"/>
          </a:bodyPr>
          <a:lstStyle/>
          <a:p>
            <a:pPr algn="just">
              <a:buFont typeface="Wingdings" panose="05000000000000000000" pitchFamily="2" charset="2"/>
              <a:buChar char="§"/>
            </a:pPr>
            <a:r>
              <a:rPr lang="es-ES" dirty="0" smtClean="0">
                <a:solidFill>
                  <a:schemeClr val="tx1"/>
                </a:solidFill>
              </a:rPr>
              <a:t>Se </a:t>
            </a:r>
            <a:r>
              <a:rPr lang="es-ES" dirty="0">
                <a:solidFill>
                  <a:schemeClr val="tx1"/>
                </a:solidFill>
              </a:rPr>
              <a:t>desarrolló adicionalmente a los objetivos del proyecto una aplicación web con el fin de permitir que la aplicación sea administrada sin necesidad de que la persona tenga conocimientos técnicos, con esto buscamos que la aplicación tenga escalabilidad</a:t>
            </a:r>
            <a:r>
              <a:rPr lang="es-ES" dirty="0" smtClean="0">
                <a:solidFill>
                  <a:schemeClr val="tx1"/>
                </a:solidFill>
              </a:rPr>
              <a:t>.</a:t>
            </a:r>
          </a:p>
          <a:p>
            <a:pPr algn="just">
              <a:buFont typeface="Wingdings" panose="05000000000000000000" pitchFamily="2" charset="2"/>
              <a:buChar char="§"/>
            </a:pPr>
            <a:r>
              <a:rPr lang="es-ES" dirty="0">
                <a:solidFill>
                  <a:schemeClr val="tx1"/>
                </a:solidFill>
              </a:rPr>
              <a:t>Al obtener una precisión del 79 %, se puede concluir que las recomendaciones generadas fueron de agrado para los usuarios, sin embargo, al tener un </a:t>
            </a:r>
            <a:r>
              <a:rPr lang="es-ES" dirty="0" err="1">
                <a:solidFill>
                  <a:schemeClr val="tx1"/>
                </a:solidFill>
              </a:rPr>
              <a:t>recall</a:t>
            </a:r>
            <a:r>
              <a:rPr lang="es-ES" dirty="0">
                <a:solidFill>
                  <a:schemeClr val="tx1"/>
                </a:solidFill>
              </a:rPr>
              <a:t> del 47 %, no se están tomando en cuenta todos los sitios que podrían llegar a gustar a los usuarios</a:t>
            </a:r>
            <a:r>
              <a:rPr lang="es-ES" dirty="0" smtClean="0">
                <a:solidFill>
                  <a:schemeClr val="tx1"/>
                </a:solidFill>
              </a:rPr>
              <a:t>.</a:t>
            </a:r>
            <a:endParaRPr lang="es-ES" dirty="0">
              <a:solidFill>
                <a:schemeClr val="tx1"/>
              </a:solidFill>
            </a:endParaRPr>
          </a:p>
        </p:txBody>
      </p:sp>
      <p:sp>
        <p:nvSpPr>
          <p:cNvPr id="3" name="Marcador de número de diapositiva 2">
            <a:extLst>
              <a:ext uri="{FF2B5EF4-FFF2-40B4-BE49-F238E27FC236}">
                <a16:creationId xmlns:a16="http://schemas.microsoft.com/office/drawing/2014/main" id="{5ED13C12-DDAD-44F9-B869-FEFE45372C02}"/>
              </a:ext>
            </a:extLst>
          </p:cNvPr>
          <p:cNvSpPr>
            <a:spLocks noGrp="1"/>
          </p:cNvSpPr>
          <p:nvPr>
            <p:ph type="sldNum" sz="quarter" idx="12"/>
          </p:nvPr>
        </p:nvSpPr>
        <p:spPr/>
        <p:txBody>
          <a:bodyPr/>
          <a:lstStyle/>
          <a:p>
            <a:fld id="{C82F17BB-1D8D-43E8-9953-CCF2CC12ED56}" type="slidenum">
              <a:rPr lang="es-ES" smtClean="0"/>
              <a:t>25</a:t>
            </a:fld>
            <a:endParaRPr lang="es-ES" dirty="0"/>
          </a:p>
        </p:txBody>
      </p:sp>
      <p:sp>
        <p:nvSpPr>
          <p:cNvPr id="4" name="Título 3">
            <a:extLst>
              <a:ext uri="{FF2B5EF4-FFF2-40B4-BE49-F238E27FC236}">
                <a16:creationId xmlns:a16="http://schemas.microsoft.com/office/drawing/2014/main" id="{410A6620-AB12-472C-840A-02B89E21C6B0}"/>
              </a:ext>
            </a:extLst>
          </p:cNvPr>
          <p:cNvSpPr>
            <a:spLocks noGrp="1"/>
          </p:cNvSpPr>
          <p:nvPr>
            <p:ph type="title"/>
          </p:nvPr>
        </p:nvSpPr>
        <p:spPr/>
        <p:txBody>
          <a:bodyPr/>
          <a:lstStyle/>
          <a:p>
            <a:r>
              <a:rPr lang="es-CO" dirty="0"/>
              <a:t>Conclusiones</a:t>
            </a:r>
          </a:p>
        </p:txBody>
      </p:sp>
    </p:spTree>
    <p:extLst>
      <p:ext uri="{BB962C8B-B14F-4D97-AF65-F5344CB8AC3E}">
        <p14:creationId xmlns:p14="http://schemas.microsoft.com/office/powerpoint/2010/main" val="59813956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87B1A574-26B9-42C0-B3F5-85D3CF0965A9}"/>
              </a:ext>
            </a:extLst>
          </p:cNvPr>
          <p:cNvSpPr>
            <a:spLocks noGrp="1"/>
          </p:cNvSpPr>
          <p:nvPr>
            <p:ph idx="1"/>
          </p:nvPr>
        </p:nvSpPr>
        <p:spPr/>
        <p:txBody>
          <a:bodyPr>
            <a:normAutofit lnSpcReduction="10000"/>
          </a:bodyPr>
          <a:lstStyle/>
          <a:p>
            <a:pPr algn="just">
              <a:buFont typeface="Wingdings" panose="05000000000000000000" pitchFamily="2" charset="2"/>
              <a:buChar char="§"/>
            </a:pPr>
            <a:r>
              <a:rPr lang="es-ES" dirty="0">
                <a:solidFill>
                  <a:schemeClr val="tx1"/>
                </a:solidFill>
              </a:rPr>
              <a:t>Una vez la aplicación posea mayor cantidad de datos, se puede realizar un estudio más a fondo, con el objetivo de complementar el enfoque del sistema de recomendación basado en contenido, por un sistema de recomendación basado en filtrado colaborativo, ya que un sistema de recomendación basado en contenido presenta problemas sobre especialización y no puede brindar diversidad en las recomendaciones, un aspecto que es importante en las recomendaciones para el sector turístico.</a:t>
            </a:r>
            <a:endParaRPr lang="es-CO" dirty="0">
              <a:solidFill>
                <a:schemeClr val="tx1"/>
              </a:solidFill>
            </a:endParaRPr>
          </a:p>
        </p:txBody>
      </p:sp>
      <p:sp>
        <p:nvSpPr>
          <p:cNvPr id="3" name="Marcador de número de diapositiva 2">
            <a:extLst>
              <a:ext uri="{FF2B5EF4-FFF2-40B4-BE49-F238E27FC236}">
                <a16:creationId xmlns:a16="http://schemas.microsoft.com/office/drawing/2014/main" id="{BE1AAB0A-E101-4E56-BDEC-69B6E70BBE46}"/>
              </a:ext>
            </a:extLst>
          </p:cNvPr>
          <p:cNvSpPr>
            <a:spLocks noGrp="1"/>
          </p:cNvSpPr>
          <p:nvPr>
            <p:ph type="sldNum" sz="quarter" idx="12"/>
          </p:nvPr>
        </p:nvSpPr>
        <p:spPr/>
        <p:txBody>
          <a:bodyPr/>
          <a:lstStyle/>
          <a:p>
            <a:fld id="{C82F17BB-1D8D-43E8-9953-CCF2CC12ED56}" type="slidenum">
              <a:rPr lang="es-ES" smtClean="0"/>
              <a:t>26</a:t>
            </a:fld>
            <a:endParaRPr lang="es-ES" dirty="0"/>
          </a:p>
        </p:txBody>
      </p:sp>
      <p:sp>
        <p:nvSpPr>
          <p:cNvPr id="4" name="Título 3">
            <a:extLst>
              <a:ext uri="{FF2B5EF4-FFF2-40B4-BE49-F238E27FC236}">
                <a16:creationId xmlns:a16="http://schemas.microsoft.com/office/drawing/2014/main" id="{7A5D6B0A-6503-4A7F-97B1-F1657D1C2D4F}"/>
              </a:ext>
            </a:extLst>
          </p:cNvPr>
          <p:cNvSpPr>
            <a:spLocks noGrp="1"/>
          </p:cNvSpPr>
          <p:nvPr>
            <p:ph type="title"/>
          </p:nvPr>
        </p:nvSpPr>
        <p:spPr/>
        <p:txBody>
          <a:bodyPr/>
          <a:lstStyle/>
          <a:p>
            <a:r>
              <a:rPr lang="es-CO" dirty="0"/>
              <a:t>Trabajos Futuros</a:t>
            </a:r>
          </a:p>
        </p:txBody>
      </p:sp>
    </p:spTree>
    <p:extLst>
      <p:ext uri="{BB962C8B-B14F-4D97-AF65-F5344CB8AC3E}">
        <p14:creationId xmlns:p14="http://schemas.microsoft.com/office/powerpoint/2010/main" val="33461589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a:extLst>
              <a:ext uri="{FF2B5EF4-FFF2-40B4-BE49-F238E27FC236}">
                <a16:creationId xmlns:a16="http://schemas.microsoft.com/office/drawing/2014/main" id="{C0FEF625-E302-452F-BF11-25DBBAC25147}"/>
              </a:ext>
            </a:extLst>
          </p:cNvPr>
          <p:cNvSpPr>
            <a:spLocks noGrp="1"/>
          </p:cNvSpPr>
          <p:nvPr>
            <p:ph idx="1"/>
          </p:nvPr>
        </p:nvSpPr>
        <p:spPr/>
        <p:txBody>
          <a:bodyPr/>
          <a:lstStyle/>
          <a:p>
            <a:pPr algn="just">
              <a:buFont typeface="Wingdings" panose="05000000000000000000" pitchFamily="2" charset="2"/>
              <a:buChar char="§"/>
            </a:pPr>
            <a:r>
              <a:rPr lang="es-ES" dirty="0">
                <a:solidFill>
                  <a:schemeClr val="tx1"/>
                </a:solidFill>
              </a:rPr>
              <a:t>Expandir el alcance de la aplicación móvil para que contenga sitios característicos de otros municipios.</a:t>
            </a:r>
          </a:p>
          <a:p>
            <a:pPr algn="just">
              <a:buFont typeface="Wingdings" panose="05000000000000000000" pitchFamily="2" charset="2"/>
              <a:buChar char="§"/>
            </a:pPr>
            <a:r>
              <a:rPr lang="es-ES" dirty="0">
                <a:solidFill>
                  <a:schemeClr val="tx1"/>
                </a:solidFill>
              </a:rPr>
              <a:t>Desarrollar una aplicación en iOS para dispositivos Apple. </a:t>
            </a:r>
          </a:p>
          <a:p>
            <a:pPr algn="just">
              <a:buFont typeface="Wingdings" panose="05000000000000000000" pitchFamily="2" charset="2"/>
              <a:buChar char="§"/>
            </a:pPr>
            <a:r>
              <a:rPr lang="es-ES" dirty="0">
                <a:solidFill>
                  <a:schemeClr val="tx1"/>
                </a:solidFill>
              </a:rPr>
              <a:t>Complementar la aplicación web, para permitir le consumo de la información de los sitios.</a:t>
            </a:r>
            <a:endParaRPr lang="es-CO" dirty="0">
              <a:solidFill>
                <a:schemeClr val="tx1"/>
              </a:solidFill>
            </a:endParaRPr>
          </a:p>
        </p:txBody>
      </p:sp>
      <p:sp>
        <p:nvSpPr>
          <p:cNvPr id="3" name="Marcador de número de diapositiva 2">
            <a:extLst>
              <a:ext uri="{FF2B5EF4-FFF2-40B4-BE49-F238E27FC236}">
                <a16:creationId xmlns:a16="http://schemas.microsoft.com/office/drawing/2014/main" id="{EBA7FBDD-0AC2-4FCB-BD0E-1A0C75F79E56}"/>
              </a:ext>
            </a:extLst>
          </p:cNvPr>
          <p:cNvSpPr>
            <a:spLocks noGrp="1"/>
          </p:cNvSpPr>
          <p:nvPr>
            <p:ph type="sldNum" sz="quarter" idx="12"/>
          </p:nvPr>
        </p:nvSpPr>
        <p:spPr/>
        <p:txBody>
          <a:bodyPr/>
          <a:lstStyle/>
          <a:p>
            <a:fld id="{C82F17BB-1D8D-43E8-9953-CCF2CC12ED56}" type="slidenum">
              <a:rPr lang="es-ES" smtClean="0"/>
              <a:t>27</a:t>
            </a:fld>
            <a:endParaRPr lang="es-ES" dirty="0"/>
          </a:p>
        </p:txBody>
      </p:sp>
      <p:sp>
        <p:nvSpPr>
          <p:cNvPr id="4" name="Título 3">
            <a:extLst>
              <a:ext uri="{FF2B5EF4-FFF2-40B4-BE49-F238E27FC236}">
                <a16:creationId xmlns:a16="http://schemas.microsoft.com/office/drawing/2014/main" id="{4619AE88-F2F3-4167-891D-6B0FBCAFB1BA}"/>
              </a:ext>
            </a:extLst>
          </p:cNvPr>
          <p:cNvSpPr>
            <a:spLocks noGrp="1"/>
          </p:cNvSpPr>
          <p:nvPr>
            <p:ph type="title"/>
          </p:nvPr>
        </p:nvSpPr>
        <p:spPr/>
        <p:txBody>
          <a:bodyPr/>
          <a:lstStyle/>
          <a:p>
            <a:r>
              <a:rPr lang="es-CO" dirty="0"/>
              <a:t>Trabajos Futuros</a:t>
            </a:r>
          </a:p>
        </p:txBody>
      </p:sp>
    </p:spTree>
    <p:extLst>
      <p:ext uri="{BB962C8B-B14F-4D97-AF65-F5344CB8AC3E}">
        <p14:creationId xmlns:p14="http://schemas.microsoft.com/office/powerpoint/2010/main" val="80906592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contenido 1"/>
          <p:cNvSpPr>
            <a:spLocks noGrp="1"/>
          </p:cNvSpPr>
          <p:nvPr>
            <p:ph idx="1"/>
          </p:nvPr>
        </p:nvSpPr>
        <p:spPr/>
        <p:txBody>
          <a:bodyPr>
            <a:normAutofit fontScale="70000" lnSpcReduction="20000"/>
          </a:bodyPr>
          <a:lstStyle/>
          <a:p>
            <a:pPr marL="0" indent="0" algn="just">
              <a:buNone/>
            </a:pPr>
            <a:r>
              <a:rPr lang="es-CO" dirty="0" smtClean="0">
                <a:solidFill>
                  <a:schemeClr val="tx1"/>
                </a:solidFill>
              </a:rPr>
              <a:t>[1] Y</a:t>
            </a:r>
            <a:r>
              <a:rPr lang="es-CO" dirty="0">
                <a:solidFill>
                  <a:schemeClr val="tx1"/>
                </a:solidFill>
              </a:rPr>
              <a:t>. D. Amaya </a:t>
            </a:r>
            <a:r>
              <a:rPr lang="es-CO" dirty="0" err="1">
                <a:solidFill>
                  <a:schemeClr val="tx1"/>
                </a:solidFill>
              </a:rPr>
              <a:t>Balaguera</a:t>
            </a:r>
            <a:r>
              <a:rPr lang="es-CO" dirty="0">
                <a:solidFill>
                  <a:schemeClr val="tx1"/>
                </a:solidFill>
              </a:rPr>
              <a:t>, “Metodologías ágiles en el desarrollo de aplicaciones para dispositivos móviles,” </a:t>
            </a:r>
            <a:r>
              <a:rPr lang="es-CO" i="1" dirty="0">
                <a:solidFill>
                  <a:schemeClr val="tx1"/>
                </a:solidFill>
              </a:rPr>
              <a:t>Rev. </a:t>
            </a:r>
            <a:r>
              <a:rPr lang="es-CO" i="1" dirty="0" err="1">
                <a:solidFill>
                  <a:schemeClr val="tx1"/>
                </a:solidFill>
              </a:rPr>
              <a:t>Tecnol</a:t>
            </a:r>
            <a:r>
              <a:rPr lang="es-CO" i="1" dirty="0">
                <a:solidFill>
                  <a:schemeClr val="tx1"/>
                </a:solidFill>
              </a:rPr>
              <a:t>. | J. </a:t>
            </a:r>
            <a:r>
              <a:rPr lang="es-CO" i="1" dirty="0" err="1">
                <a:solidFill>
                  <a:schemeClr val="tx1"/>
                </a:solidFill>
              </a:rPr>
              <a:t>Technol</a:t>
            </a:r>
            <a:r>
              <a:rPr lang="es-CO" i="1" dirty="0">
                <a:solidFill>
                  <a:schemeClr val="tx1"/>
                </a:solidFill>
              </a:rPr>
              <a:t>.</a:t>
            </a:r>
            <a:r>
              <a:rPr lang="es-CO" dirty="0">
                <a:solidFill>
                  <a:schemeClr val="tx1"/>
                </a:solidFill>
              </a:rPr>
              <a:t>, vol. 12 número, pp. 111–124.</a:t>
            </a:r>
          </a:p>
          <a:p>
            <a:pPr marL="0" indent="0" algn="just">
              <a:buNone/>
            </a:pPr>
            <a:r>
              <a:rPr lang="es-CO" dirty="0" smtClean="0">
                <a:solidFill>
                  <a:schemeClr val="tx1"/>
                </a:solidFill>
              </a:rPr>
              <a:t>[2] F</a:t>
            </a:r>
            <a:r>
              <a:rPr lang="es-CO" dirty="0">
                <a:solidFill>
                  <a:schemeClr val="tx1"/>
                </a:solidFill>
              </a:rPr>
              <a:t>. Ricci, L. </a:t>
            </a:r>
            <a:r>
              <a:rPr lang="es-CO" dirty="0" err="1">
                <a:solidFill>
                  <a:schemeClr val="tx1"/>
                </a:solidFill>
              </a:rPr>
              <a:t>Rokach</a:t>
            </a:r>
            <a:r>
              <a:rPr lang="es-CO" dirty="0">
                <a:solidFill>
                  <a:schemeClr val="tx1"/>
                </a:solidFill>
              </a:rPr>
              <a:t>, B. </a:t>
            </a:r>
            <a:r>
              <a:rPr lang="es-CO" dirty="0" err="1">
                <a:solidFill>
                  <a:schemeClr val="tx1"/>
                </a:solidFill>
              </a:rPr>
              <a:t>Shapira</a:t>
            </a:r>
            <a:r>
              <a:rPr lang="es-CO" dirty="0">
                <a:solidFill>
                  <a:schemeClr val="tx1"/>
                </a:solidFill>
              </a:rPr>
              <a:t>, and P. B. </a:t>
            </a:r>
            <a:r>
              <a:rPr lang="es-CO" dirty="0" err="1">
                <a:solidFill>
                  <a:schemeClr val="tx1"/>
                </a:solidFill>
              </a:rPr>
              <a:t>Kantor</a:t>
            </a:r>
            <a:r>
              <a:rPr lang="es-CO" dirty="0">
                <a:solidFill>
                  <a:schemeClr val="tx1"/>
                </a:solidFill>
              </a:rPr>
              <a:t>, </a:t>
            </a:r>
            <a:r>
              <a:rPr lang="es-CO" i="1" dirty="0" err="1">
                <a:solidFill>
                  <a:schemeClr val="tx1"/>
                </a:solidFill>
              </a:rPr>
              <a:t>Recommender</a:t>
            </a:r>
            <a:r>
              <a:rPr lang="es-CO" i="1" dirty="0">
                <a:solidFill>
                  <a:schemeClr val="tx1"/>
                </a:solidFill>
              </a:rPr>
              <a:t> </a:t>
            </a:r>
            <a:r>
              <a:rPr lang="es-CO" i="1" dirty="0" err="1">
                <a:solidFill>
                  <a:schemeClr val="tx1"/>
                </a:solidFill>
              </a:rPr>
              <a:t>Systems</a:t>
            </a:r>
            <a:r>
              <a:rPr lang="es-CO" i="1" dirty="0">
                <a:solidFill>
                  <a:schemeClr val="tx1"/>
                </a:solidFill>
              </a:rPr>
              <a:t> </a:t>
            </a:r>
            <a:r>
              <a:rPr lang="es-CO" i="1" dirty="0" err="1">
                <a:solidFill>
                  <a:schemeClr val="tx1"/>
                </a:solidFill>
              </a:rPr>
              <a:t>Handbook</a:t>
            </a:r>
            <a:r>
              <a:rPr lang="es-CO" dirty="0" smtClean="0">
                <a:solidFill>
                  <a:schemeClr val="tx1"/>
                </a:solidFill>
              </a:rPr>
              <a:t>.</a:t>
            </a:r>
          </a:p>
          <a:p>
            <a:pPr marL="0" indent="0" algn="just">
              <a:buNone/>
            </a:pPr>
            <a:r>
              <a:rPr lang="en-US" dirty="0" smtClean="0">
                <a:solidFill>
                  <a:schemeClr val="tx1"/>
                </a:solidFill>
              </a:rPr>
              <a:t>[3] M</a:t>
            </a:r>
            <a:r>
              <a:rPr lang="en-US" dirty="0">
                <a:solidFill>
                  <a:schemeClr val="tx1"/>
                </a:solidFill>
              </a:rPr>
              <a:t>. D. </a:t>
            </a:r>
            <a:r>
              <a:rPr lang="en-US" dirty="0" err="1">
                <a:solidFill>
                  <a:schemeClr val="tx1"/>
                </a:solidFill>
              </a:rPr>
              <a:t>Ekstrand</a:t>
            </a:r>
            <a:r>
              <a:rPr lang="en-US" dirty="0">
                <a:solidFill>
                  <a:schemeClr val="tx1"/>
                </a:solidFill>
              </a:rPr>
              <a:t>, </a:t>
            </a:r>
            <a:r>
              <a:rPr lang="en-US" dirty="0" smtClean="0">
                <a:solidFill>
                  <a:schemeClr val="tx1"/>
                </a:solidFill>
              </a:rPr>
              <a:t>Collaborative </a:t>
            </a:r>
            <a:r>
              <a:rPr lang="en-US" dirty="0">
                <a:solidFill>
                  <a:schemeClr val="tx1"/>
                </a:solidFill>
              </a:rPr>
              <a:t>Filtering Recommender Systems," Found. Trends R Human{Computer Interact., vol. 4, no. 2, pp. 81{173, </a:t>
            </a:r>
            <a:r>
              <a:rPr lang="en-US" dirty="0" smtClean="0">
                <a:solidFill>
                  <a:schemeClr val="tx1"/>
                </a:solidFill>
              </a:rPr>
              <a:t>2011}.</a:t>
            </a:r>
          </a:p>
          <a:p>
            <a:pPr marL="0" indent="0" algn="just">
              <a:buNone/>
            </a:pPr>
            <a:r>
              <a:rPr lang="en-US" dirty="0" smtClean="0">
                <a:solidFill>
                  <a:schemeClr val="tx1"/>
                </a:solidFill>
              </a:rPr>
              <a:t>[4] H</a:t>
            </a:r>
            <a:r>
              <a:rPr lang="en-US" dirty="0">
                <a:solidFill>
                  <a:schemeClr val="tx1"/>
                </a:solidFill>
              </a:rPr>
              <a:t>. Hu and X. Zhou, \Recommendation of Tourist Attractions Based on Slope One Algorithm," 2017 9th Int. Conf. </a:t>
            </a:r>
            <a:r>
              <a:rPr lang="en-US" dirty="0" err="1">
                <a:solidFill>
                  <a:schemeClr val="tx1"/>
                </a:solidFill>
              </a:rPr>
              <a:t>Intell</a:t>
            </a:r>
            <a:r>
              <a:rPr lang="en-US" dirty="0">
                <a:solidFill>
                  <a:schemeClr val="tx1"/>
                </a:solidFill>
              </a:rPr>
              <a:t>. Human-Machine Syst. </a:t>
            </a:r>
            <a:r>
              <a:rPr lang="en-US" dirty="0" err="1">
                <a:solidFill>
                  <a:schemeClr val="tx1"/>
                </a:solidFill>
              </a:rPr>
              <a:t>Cybern</a:t>
            </a:r>
            <a:r>
              <a:rPr lang="en-US" dirty="0">
                <a:solidFill>
                  <a:schemeClr val="tx1"/>
                </a:solidFill>
              </a:rPr>
              <a:t>., no. 3, pp. 418{421, 2017</a:t>
            </a:r>
            <a:r>
              <a:rPr lang="en-US" dirty="0" smtClean="0">
                <a:solidFill>
                  <a:schemeClr val="tx1"/>
                </a:solidFill>
              </a:rPr>
              <a:t>.</a:t>
            </a:r>
          </a:p>
          <a:p>
            <a:pPr marL="0" indent="0" algn="just">
              <a:buNone/>
            </a:pPr>
            <a:r>
              <a:rPr lang="es-CO" dirty="0" smtClean="0">
                <a:solidFill>
                  <a:schemeClr val="tx1"/>
                </a:solidFill>
              </a:rPr>
              <a:t>[5] </a:t>
            </a:r>
            <a:r>
              <a:rPr lang="en-US" dirty="0">
                <a:solidFill>
                  <a:schemeClr val="tx1"/>
                </a:solidFill>
              </a:rPr>
              <a:t>“Python,” 2019. [Online]. Available: https://www.python.org</a:t>
            </a:r>
            <a:r>
              <a:rPr lang="en-US" dirty="0" smtClean="0">
                <a:solidFill>
                  <a:schemeClr val="tx1"/>
                </a:solidFill>
              </a:rPr>
              <a:t>/.</a:t>
            </a:r>
          </a:p>
          <a:p>
            <a:pPr marL="0" indent="0" algn="just">
              <a:buNone/>
            </a:pPr>
            <a:r>
              <a:rPr lang="es-CO" dirty="0" smtClean="0">
                <a:solidFill>
                  <a:schemeClr val="tx1"/>
                </a:solidFill>
              </a:rPr>
              <a:t>[6] </a:t>
            </a:r>
            <a:r>
              <a:rPr lang="en-US" dirty="0">
                <a:solidFill>
                  <a:schemeClr val="tx1"/>
                </a:solidFill>
              </a:rPr>
              <a:t>“</a:t>
            </a:r>
            <a:r>
              <a:rPr lang="en-US" dirty="0" err="1">
                <a:solidFill>
                  <a:schemeClr val="tx1"/>
                </a:solidFill>
              </a:rPr>
              <a:t>Scikit</a:t>
            </a:r>
            <a:r>
              <a:rPr lang="en-US" dirty="0">
                <a:solidFill>
                  <a:schemeClr val="tx1"/>
                </a:solidFill>
              </a:rPr>
              <a:t>-learn,” 2019. [Online]. Available: https://scikit-learn.org</a:t>
            </a:r>
            <a:r>
              <a:rPr lang="en-US" dirty="0" smtClean="0">
                <a:solidFill>
                  <a:schemeClr val="tx1"/>
                </a:solidFill>
              </a:rPr>
              <a:t>/.</a:t>
            </a:r>
          </a:p>
          <a:p>
            <a:pPr marL="0" indent="0" algn="just">
              <a:buNone/>
            </a:pPr>
            <a:r>
              <a:rPr lang="es-CO" dirty="0" smtClean="0">
                <a:solidFill>
                  <a:schemeClr val="tx1"/>
                </a:solidFill>
              </a:rPr>
              <a:t>[7] </a:t>
            </a:r>
            <a:r>
              <a:rPr lang="en-US" dirty="0">
                <a:solidFill>
                  <a:schemeClr val="tx1"/>
                </a:solidFill>
              </a:rPr>
              <a:t>“</a:t>
            </a:r>
            <a:r>
              <a:rPr lang="en-US" dirty="0" err="1">
                <a:solidFill>
                  <a:schemeClr val="tx1"/>
                </a:solidFill>
              </a:rPr>
              <a:t>Numpy</a:t>
            </a:r>
            <a:r>
              <a:rPr lang="en-US" dirty="0">
                <a:solidFill>
                  <a:schemeClr val="tx1"/>
                </a:solidFill>
              </a:rPr>
              <a:t>,” 2019. [Online]. Available: http://www.numpy.org</a:t>
            </a:r>
            <a:r>
              <a:rPr lang="en-US" dirty="0" smtClean="0">
                <a:solidFill>
                  <a:schemeClr val="tx1"/>
                </a:solidFill>
              </a:rPr>
              <a:t>/</a:t>
            </a:r>
            <a:endParaRPr lang="es-ES" dirty="0">
              <a:solidFill>
                <a:schemeClr val="tx1"/>
              </a:solidFill>
            </a:endParaRPr>
          </a:p>
        </p:txBody>
      </p:sp>
      <p:sp>
        <p:nvSpPr>
          <p:cNvPr id="3" name="Marcador de número de diapositiva 2"/>
          <p:cNvSpPr>
            <a:spLocks noGrp="1"/>
          </p:cNvSpPr>
          <p:nvPr>
            <p:ph type="sldNum" sz="quarter" idx="12"/>
          </p:nvPr>
        </p:nvSpPr>
        <p:spPr/>
        <p:txBody>
          <a:bodyPr/>
          <a:lstStyle/>
          <a:p>
            <a:fld id="{C82F17BB-1D8D-43E8-9953-CCF2CC12ED56}" type="slidenum">
              <a:rPr lang="es-ES" smtClean="0"/>
              <a:t>28</a:t>
            </a:fld>
            <a:endParaRPr lang="es-ES" dirty="0"/>
          </a:p>
        </p:txBody>
      </p:sp>
      <p:sp>
        <p:nvSpPr>
          <p:cNvPr id="5" name="2 Título"/>
          <p:cNvSpPr txBox="1">
            <a:spLocks/>
          </p:cNvSpPr>
          <p:nvPr/>
        </p:nvSpPr>
        <p:spPr>
          <a:xfrm>
            <a:off x="609600" y="490728"/>
            <a:ext cx="8229600" cy="125272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ES" smtClean="0"/>
              <a:t>Bibliografía</a:t>
            </a:r>
            <a:endParaRPr lang="es-ES" dirty="0"/>
          </a:p>
        </p:txBody>
      </p:sp>
    </p:spTree>
    <p:extLst>
      <p:ext uri="{BB962C8B-B14F-4D97-AF65-F5344CB8AC3E}">
        <p14:creationId xmlns:p14="http://schemas.microsoft.com/office/powerpoint/2010/main" val="32343185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p:txBody>
          <a:bodyPr/>
          <a:lstStyle/>
          <a:p>
            <a:pPr marL="0" indent="0" algn="just">
              <a:buNone/>
            </a:pPr>
            <a:r>
              <a:rPr lang="es-CO" dirty="0">
                <a:solidFill>
                  <a:schemeClr val="tx1"/>
                </a:solidFill>
              </a:rPr>
              <a:t>El municipio de Ginebra, ubicado en el Valle del Cauca, cuenta con una cantidad considerable de turistas cada fin de semana y festividades, lo que hace que el turismo sea uno de los grandes atractivos que posee el municipio, siendo un destino gastronómico, cultural y natural. </a:t>
            </a:r>
            <a:endParaRPr lang="es-ES" dirty="0">
              <a:solidFill>
                <a:schemeClr val="tx1"/>
              </a:solidFill>
            </a:endParaRPr>
          </a:p>
        </p:txBody>
      </p:sp>
      <p:sp>
        <p:nvSpPr>
          <p:cNvPr id="2" name="1 Título"/>
          <p:cNvSpPr>
            <a:spLocks noGrp="1"/>
          </p:cNvSpPr>
          <p:nvPr>
            <p:ph type="title"/>
          </p:nvPr>
        </p:nvSpPr>
        <p:spPr/>
        <p:txBody>
          <a:bodyPr/>
          <a:lstStyle/>
          <a:p>
            <a:r>
              <a:rPr lang="es-ES" dirty="0"/>
              <a:t>Descripción del Problema</a:t>
            </a:r>
          </a:p>
        </p:txBody>
      </p:sp>
      <p:sp>
        <p:nvSpPr>
          <p:cNvPr id="4" name="Marcador de número de diapositiva 3"/>
          <p:cNvSpPr>
            <a:spLocks noGrp="1"/>
          </p:cNvSpPr>
          <p:nvPr>
            <p:ph type="sldNum" sz="quarter" idx="12"/>
          </p:nvPr>
        </p:nvSpPr>
        <p:spPr/>
        <p:txBody>
          <a:bodyPr/>
          <a:lstStyle/>
          <a:p>
            <a:fld id="{C82F17BB-1D8D-43E8-9953-CCF2CC12ED56}" type="slidenum">
              <a:rPr lang="es-ES" smtClean="0"/>
              <a:t>3</a:t>
            </a:fld>
            <a:endParaRPr lang="es-ES" dirty="0"/>
          </a:p>
        </p:txBody>
      </p:sp>
    </p:spTree>
    <p:extLst>
      <p:ext uri="{BB962C8B-B14F-4D97-AF65-F5344CB8AC3E}">
        <p14:creationId xmlns:p14="http://schemas.microsoft.com/office/powerpoint/2010/main" val="41733627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p:txBody>
          <a:bodyPr/>
          <a:lstStyle/>
          <a:p>
            <a:pPr marL="0" indent="0" algn="just">
              <a:buNone/>
            </a:pPr>
            <a:r>
              <a:rPr lang="es-ES" dirty="0">
                <a:solidFill>
                  <a:schemeClr val="tx1"/>
                </a:solidFill>
              </a:rPr>
              <a:t>¿Cómo promover el turismo en el municipio de Ginebra por medio de un sistema de recomendación que pueda ser usado desde dispositivos móviles?</a:t>
            </a:r>
          </a:p>
        </p:txBody>
      </p:sp>
      <p:sp>
        <p:nvSpPr>
          <p:cNvPr id="3" name="2 Título"/>
          <p:cNvSpPr>
            <a:spLocks noGrp="1"/>
          </p:cNvSpPr>
          <p:nvPr>
            <p:ph type="title"/>
          </p:nvPr>
        </p:nvSpPr>
        <p:spPr/>
        <p:txBody>
          <a:bodyPr/>
          <a:lstStyle/>
          <a:p>
            <a:r>
              <a:rPr lang="es-ES" dirty="0"/>
              <a:t>Formulación del Problema</a:t>
            </a:r>
          </a:p>
        </p:txBody>
      </p:sp>
      <p:sp>
        <p:nvSpPr>
          <p:cNvPr id="4" name="Marcador de número de diapositiva 3"/>
          <p:cNvSpPr>
            <a:spLocks noGrp="1"/>
          </p:cNvSpPr>
          <p:nvPr>
            <p:ph type="sldNum" sz="quarter" idx="12"/>
          </p:nvPr>
        </p:nvSpPr>
        <p:spPr/>
        <p:txBody>
          <a:bodyPr/>
          <a:lstStyle/>
          <a:p>
            <a:fld id="{C82F17BB-1D8D-43E8-9953-CCF2CC12ED56}" type="slidenum">
              <a:rPr lang="es-ES" smtClean="0"/>
              <a:t>4</a:t>
            </a:fld>
            <a:endParaRPr lang="es-ES" dirty="0"/>
          </a:p>
        </p:txBody>
      </p:sp>
    </p:spTree>
    <p:extLst>
      <p:ext uri="{BB962C8B-B14F-4D97-AF65-F5344CB8AC3E}">
        <p14:creationId xmlns:p14="http://schemas.microsoft.com/office/powerpoint/2010/main" val="11510652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p:txBody>
          <a:bodyPr/>
          <a:lstStyle/>
          <a:p>
            <a:pPr marL="0" indent="0" algn="just">
              <a:buNone/>
            </a:pPr>
            <a:r>
              <a:rPr lang="es-ES" dirty="0">
                <a:solidFill>
                  <a:schemeClr val="tx1"/>
                </a:solidFill>
              </a:rPr>
              <a:t>Desarrollar un prototipo de sistema de recomendación que pueda ser usado por medio de dispositivos móviles para promover el turismo en el municipio de Ginebra.</a:t>
            </a:r>
          </a:p>
        </p:txBody>
      </p:sp>
      <p:sp>
        <p:nvSpPr>
          <p:cNvPr id="3" name="2 Título"/>
          <p:cNvSpPr>
            <a:spLocks noGrp="1"/>
          </p:cNvSpPr>
          <p:nvPr>
            <p:ph type="title"/>
          </p:nvPr>
        </p:nvSpPr>
        <p:spPr/>
        <p:txBody>
          <a:bodyPr/>
          <a:lstStyle/>
          <a:p>
            <a:r>
              <a:rPr lang="es-ES" dirty="0"/>
              <a:t>Objetivo General</a:t>
            </a:r>
          </a:p>
        </p:txBody>
      </p:sp>
      <p:sp>
        <p:nvSpPr>
          <p:cNvPr id="4" name="Marcador de número de diapositiva 3"/>
          <p:cNvSpPr>
            <a:spLocks noGrp="1"/>
          </p:cNvSpPr>
          <p:nvPr>
            <p:ph type="sldNum" sz="quarter" idx="12"/>
          </p:nvPr>
        </p:nvSpPr>
        <p:spPr/>
        <p:txBody>
          <a:bodyPr/>
          <a:lstStyle/>
          <a:p>
            <a:fld id="{C82F17BB-1D8D-43E8-9953-CCF2CC12ED56}" type="slidenum">
              <a:rPr lang="es-ES" smtClean="0"/>
              <a:t>5</a:t>
            </a:fld>
            <a:endParaRPr lang="es-ES" dirty="0"/>
          </a:p>
        </p:txBody>
      </p:sp>
    </p:spTree>
    <p:extLst>
      <p:ext uri="{BB962C8B-B14F-4D97-AF65-F5344CB8AC3E}">
        <p14:creationId xmlns:p14="http://schemas.microsoft.com/office/powerpoint/2010/main" val="338992521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p:txBody>
          <a:bodyPr>
            <a:normAutofit/>
          </a:bodyPr>
          <a:lstStyle/>
          <a:p>
            <a:pPr algn="just">
              <a:buFont typeface="Arial" panose="020B0604020202020204" pitchFamily="34" charset="0"/>
              <a:buChar char="•"/>
            </a:pPr>
            <a:r>
              <a:rPr lang="es-ES" dirty="0">
                <a:solidFill>
                  <a:schemeClr val="tx1"/>
                </a:solidFill>
              </a:rPr>
              <a:t>Caracterizar los sitios y eventos del municipio de Ginebra.</a:t>
            </a:r>
          </a:p>
          <a:p>
            <a:pPr algn="just">
              <a:buFont typeface="Arial" panose="020B0604020202020204" pitchFamily="34" charset="0"/>
              <a:buChar char="•"/>
            </a:pPr>
            <a:r>
              <a:rPr lang="es-ES" dirty="0">
                <a:solidFill>
                  <a:schemeClr val="tx1"/>
                </a:solidFill>
              </a:rPr>
              <a:t>Determinar el tipo de sistema de recomendación y los algoritmos a utilizar.</a:t>
            </a:r>
          </a:p>
          <a:p>
            <a:pPr algn="just">
              <a:buFont typeface="Arial" panose="020B0604020202020204" pitchFamily="34" charset="0"/>
              <a:buChar char="•"/>
            </a:pPr>
            <a:r>
              <a:rPr lang="es-ES" dirty="0">
                <a:solidFill>
                  <a:schemeClr val="tx1"/>
                </a:solidFill>
              </a:rPr>
              <a:t>Implementar un prototipo de una aplicación móvil que permita consumir y ofrecer la información sobre los sitios y eventos del municipio de Ginebra</a:t>
            </a:r>
            <a:r>
              <a:rPr lang="es-ES" dirty="0" smtClean="0">
                <a:solidFill>
                  <a:schemeClr val="tx1"/>
                </a:solidFill>
              </a:rPr>
              <a:t>.</a:t>
            </a:r>
            <a:endParaRPr lang="es-ES" dirty="0">
              <a:solidFill>
                <a:schemeClr val="tx1"/>
              </a:solidFill>
            </a:endParaRPr>
          </a:p>
        </p:txBody>
      </p:sp>
      <p:sp>
        <p:nvSpPr>
          <p:cNvPr id="3" name="2 Título"/>
          <p:cNvSpPr>
            <a:spLocks noGrp="1"/>
          </p:cNvSpPr>
          <p:nvPr>
            <p:ph type="title"/>
          </p:nvPr>
        </p:nvSpPr>
        <p:spPr/>
        <p:txBody>
          <a:bodyPr/>
          <a:lstStyle/>
          <a:p>
            <a:r>
              <a:rPr lang="es-ES" dirty="0"/>
              <a:t>Objetivos Específicos</a:t>
            </a:r>
          </a:p>
        </p:txBody>
      </p:sp>
      <p:sp>
        <p:nvSpPr>
          <p:cNvPr id="4" name="Marcador de número de diapositiva 3"/>
          <p:cNvSpPr>
            <a:spLocks noGrp="1"/>
          </p:cNvSpPr>
          <p:nvPr>
            <p:ph type="sldNum" sz="quarter" idx="12"/>
          </p:nvPr>
        </p:nvSpPr>
        <p:spPr/>
        <p:txBody>
          <a:bodyPr/>
          <a:lstStyle/>
          <a:p>
            <a:fld id="{C82F17BB-1D8D-43E8-9953-CCF2CC12ED56}" type="slidenum">
              <a:rPr lang="es-ES" smtClean="0"/>
              <a:t>6</a:t>
            </a:fld>
            <a:endParaRPr lang="es-ES" dirty="0"/>
          </a:p>
        </p:txBody>
      </p:sp>
    </p:spTree>
    <p:extLst>
      <p:ext uri="{BB962C8B-B14F-4D97-AF65-F5344CB8AC3E}">
        <p14:creationId xmlns:p14="http://schemas.microsoft.com/office/powerpoint/2010/main" val="9454422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p:txBody>
          <a:bodyPr>
            <a:normAutofit/>
          </a:bodyPr>
          <a:lstStyle/>
          <a:p>
            <a:pPr algn="just">
              <a:buFont typeface="Arial" panose="020B0604020202020204" pitchFamily="34" charset="0"/>
              <a:buChar char="•"/>
            </a:pPr>
            <a:r>
              <a:rPr lang="es-ES" dirty="0">
                <a:solidFill>
                  <a:schemeClr val="tx1"/>
                </a:solidFill>
              </a:rPr>
              <a:t>Implementar un prototipo de sistema de recomendación para los sitios y eventos del municipio de Ginebra.</a:t>
            </a:r>
          </a:p>
          <a:p>
            <a:pPr algn="just">
              <a:buFont typeface="Arial" panose="020B0604020202020204" pitchFamily="34" charset="0"/>
              <a:buChar char="•"/>
            </a:pPr>
            <a:r>
              <a:rPr lang="es-ES" dirty="0">
                <a:solidFill>
                  <a:schemeClr val="tx1"/>
                </a:solidFill>
              </a:rPr>
              <a:t>Evaluar las recomendaciones emitidas por el sistema de recomendación conforme a la retroalimentación de los usuarios de la aplicación.</a:t>
            </a:r>
          </a:p>
        </p:txBody>
      </p:sp>
      <p:sp>
        <p:nvSpPr>
          <p:cNvPr id="3" name="2 Título"/>
          <p:cNvSpPr>
            <a:spLocks noGrp="1"/>
          </p:cNvSpPr>
          <p:nvPr>
            <p:ph type="title"/>
          </p:nvPr>
        </p:nvSpPr>
        <p:spPr/>
        <p:txBody>
          <a:bodyPr/>
          <a:lstStyle/>
          <a:p>
            <a:r>
              <a:rPr lang="es-ES" dirty="0"/>
              <a:t>Objetivos Específicos</a:t>
            </a:r>
          </a:p>
        </p:txBody>
      </p:sp>
      <p:sp>
        <p:nvSpPr>
          <p:cNvPr id="4" name="Marcador de número de diapositiva 3"/>
          <p:cNvSpPr>
            <a:spLocks noGrp="1"/>
          </p:cNvSpPr>
          <p:nvPr>
            <p:ph type="sldNum" sz="quarter" idx="12"/>
          </p:nvPr>
        </p:nvSpPr>
        <p:spPr/>
        <p:txBody>
          <a:bodyPr/>
          <a:lstStyle/>
          <a:p>
            <a:fld id="{C82F17BB-1D8D-43E8-9953-CCF2CC12ED56}" type="slidenum">
              <a:rPr lang="es-ES" smtClean="0"/>
              <a:t>7</a:t>
            </a:fld>
            <a:endParaRPr lang="es-ES" dirty="0"/>
          </a:p>
        </p:txBody>
      </p:sp>
    </p:spTree>
    <p:extLst>
      <p:ext uri="{BB962C8B-B14F-4D97-AF65-F5344CB8AC3E}">
        <p14:creationId xmlns:p14="http://schemas.microsoft.com/office/powerpoint/2010/main" val="32450107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contenido"/>
          <p:cNvSpPr>
            <a:spLocks noGrp="1"/>
          </p:cNvSpPr>
          <p:nvPr>
            <p:ph idx="1"/>
          </p:nvPr>
        </p:nvSpPr>
        <p:spPr/>
        <p:txBody>
          <a:bodyPr/>
          <a:lstStyle/>
          <a:p>
            <a:pPr marL="0" indent="0" algn="just">
              <a:buNone/>
            </a:pPr>
            <a:r>
              <a:rPr lang="es-ES" dirty="0" smtClean="0">
                <a:solidFill>
                  <a:schemeClr val="tx1"/>
                </a:solidFill>
              </a:rPr>
              <a:t>Mobile-D (</a:t>
            </a:r>
            <a:r>
              <a:rPr lang="en-US" dirty="0" err="1">
                <a:solidFill>
                  <a:schemeClr val="tx1"/>
                </a:solidFill>
              </a:rPr>
              <a:t>Pekka</a:t>
            </a:r>
            <a:r>
              <a:rPr lang="en-US" dirty="0">
                <a:solidFill>
                  <a:schemeClr val="tx1"/>
                </a:solidFill>
              </a:rPr>
              <a:t> </a:t>
            </a:r>
            <a:r>
              <a:rPr lang="en-US" dirty="0" err="1" smtClean="0">
                <a:solidFill>
                  <a:schemeClr val="tx1"/>
                </a:solidFill>
              </a:rPr>
              <a:t>Abrahamsson</a:t>
            </a:r>
            <a:r>
              <a:rPr lang="en-US" dirty="0" smtClean="0">
                <a:solidFill>
                  <a:schemeClr val="tx1"/>
                </a:solidFill>
              </a:rPr>
              <a:t>) </a:t>
            </a:r>
            <a:r>
              <a:rPr lang="es-ES" dirty="0" smtClean="0">
                <a:solidFill>
                  <a:schemeClr val="tx1"/>
                </a:solidFill>
              </a:rPr>
              <a:t>[1]:</a:t>
            </a:r>
            <a:endParaRPr lang="es-ES" dirty="0">
              <a:solidFill>
                <a:schemeClr val="tx1"/>
              </a:solidFill>
            </a:endParaRPr>
          </a:p>
          <a:p>
            <a:pPr lvl="1" algn="just">
              <a:buFont typeface="Arial" panose="020B0604020202020204" pitchFamily="34" charset="0"/>
              <a:buChar char="•"/>
            </a:pPr>
            <a:r>
              <a:rPr lang="es-ES" dirty="0" smtClean="0">
                <a:solidFill>
                  <a:schemeClr val="tx1"/>
                </a:solidFill>
              </a:rPr>
              <a:t>Exploración (Planeación</a:t>
            </a:r>
            <a:r>
              <a:rPr lang="es-ES" dirty="0" smtClean="0">
                <a:solidFill>
                  <a:schemeClr val="tx1"/>
                </a:solidFill>
              </a:rPr>
              <a:t>, establecer)</a:t>
            </a:r>
            <a:r>
              <a:rPr lang="es-ES" dirty="0" smtClean="0">
                <a:solidFill>
                  <a:schemeClr val="tx1"/>
                </a:solidFill>
              </a:rPr>
              <a:t>.</a:t>
            </a:r>
            <a:endParaRPr lang="es-ES" dirty="0">
              <a:solidFill>
                <a:schemeClr val="tx1"/>
              </a:solidFill>
            </a:endParaRPr>
          </a:p>
          <a:p>
            <a:pPr lvl="1" algn="just">
              <a:buFont typeface="Arial" panose="020B0604020202020204" pitchFamily="34" charset="0"/>
              <a:buChar char="•"/>
            </a:pPr>
            <a:r>
              <a:rPr lang="es-ES" dirty="0" smtClean="0">
                <a:solidFill>
                  <a:schemeClr val="tx1"/>
                </a:solidFill>
              </a:rPr>
              <a:t>Inicialización (Preparar, verificar).</a:t>
            </a:r>
            <a:endParaRPr lang="es-ES" dirty="0">
              <a:solidFill>
                <a:schemeClr val="tx1"/>
              </a:solidFill>
            </a:endParaRPr>
          </a:p>
          <a:p>
            <a:pPr lvl="1" algn="just">
              <a:buFont typeface="Arial" panose="020B0604020202020204" pitchFamily="34" charset="0"/>
              <a:buChar char="•"/>
            </a:pPr>
            <a:r>
              <a:rPr lang="es-ES" dirty="0" smtClean="0">
                <a:solidFill>
                  <a:schemeClr val="tx1"/>
                </a:solidFill>
              </a:rPr>
              <a:t>Producción (Implementación).</a:t>
            </a:r>
            <a:endParaRPr lang="es-ES" dirty="0">
              <a:solidFill>
                <a:schemeClr val="tx1"/>
              </a:solidFill>
            </a:endParaRPr>
          </a:p>
          <a:p>
            <a:pPr lvl="1" algn="just">
              <a:buFont typeface="Arial" panose="020B0604020202020204" pitchFamily="34" charset="0"/>
              <a:buChar char="•"/>
            </a:pPr>
            <a:r>
              <a:rPr lang="es-ES" dirty="0" smtClean="0">
                <a:solidFill>
                  <a:schemeClr val="tx1"/>
                </a:solidFill>
              </a:rPr>
              <a:t>Estabilización (Integración, mejoras).</a:t>
            </a:r>
            <a:endParaRPr lang="es-ES" dirty="0">
              <a:solidFill>
                <a:schemeClr val="tx1"/>
              </a:solidFill>
            </a:endParaRPr>
          </a:p>
          <a:p>
            <a:pPr lvl="1" algn="just">
              <a:buFont typeface="Arial" panose="020B0604020202020204" pitchFamily="34" charset="0"/>
              <a:buChar char="•"/>
            </a:pPr>
            <a:r>
              <a:rPr lang="es-ES" dirty="0" smtClean="0">
                <a:solidFill>
                  <a:schemeClr val="tx1"/>
                </a:solidFill>
              </a:rPr>
              <a:t>Pruebas (Desarrollo, solución).</a:t>
            </a:r>
            <a:endParaRPr lang="es-ES" dirty="0">
              <a:solidFill>
                <a:schemeClr val="tx1"/>
              </a:solidFill>
            </a:endParaRPr>
          </a:p>
          <a:p>
            <a:pPr lvl="1" algn="just">
              <a:buFont typeface="Arial" panose="020B0604020202020204" pitchFamily="34" charset="0"/>
              <a:buChar char="•"/>
            </a:pPr>
            <a:endParaRPr lang="es-ES" dirty="0">
              <a:solidFill>
                <a:schemeClr val="tx1"/>
              </a:solidFill>
            </a:endParaRPr>
          </a:p>
        </p:txBody>
      </p:sp>
      <p:sp>
        <p:nvSpPr>
          <p:cNvPr id="3" name="2 Título"/>
          <p:cNvSpPr>
            <a:spLocks noGrp="1"/>
          </p:cNvSpPr>
          <p:nvPr>
            <p:ph type="title"/>
          </p:nvPr>
        </p:nvSpPr>
        <p:spPr/>
        <p:txBody>
          <a:bodyPr/>
          <a:lstStyle/>
          <a:p>
            <a:r>
              <a:rPr lang="es-ES" dirty="0"/>
              <a:t>Metodología</a:t>
            </a:r>
          </a:p>
        </p:txBody>
      </p:sp>
      <p:sp>
        <p:nvSpPr>
          <p:cNvPr id="4" name="Marcador de número de diapositiva 3"/>
          <p:cNvSpPr>
            <a:spLocks noGrp="1"/>
          </p:cNvSpPr>
          <p:nvPr>
            <p:ph type="sldNum" sz="quarter" idx="12"/>
          </p:nvPr>
        </p:nvSpPr>
        <p:spPr/>
        <p:txBody>
          <a:bodyPr/>
          <a:lstStyle/>
          <a:p>
            <a:fld id="{C82F17BB-1D8D-43E8-9953-CCF2CC12ED56}" type="slidenum">
              <a:rPr lang="es-ES" smtClean="0"/>
              <a:t>8</a:t>
            </a:fld>
            <a:endParaRPr lang="es-ES" dirty="0"/>
          </a:p>
        </p:txBody>
      </p:sp>
    </p:spTree>
    <p:extLst>
      <p:ext uri="{BB962C8B-B14F-4D97-AF65-F5344CB8AC3E}">
        <p14:creationId xmlns:p14="http://schemas.microsoft.com/office/powerpoint/2010/main" val="42466805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Título"/>
          <p:cNvSpPr>
            <a:spLocks noGrp="1"/>
          </p:cNvSpPr>
          <p:nvPr>
            <p:ph type="title"/>
          </p:nvPr>
        </p:nvSpPr>
        <p:spPr/>
        <p:txBody>
          <a:bodyPr/>
          <a:lstStyle/>
          <a:p>
            <a:r>
              <a:rPr lang="es-ES" dirty="0"/>
              <a:t>Resultados</a:t>
            </a:r>
          </a:p>
        </p:txBody>
      </p:sp>
      <p:sp>
        <p:nvSpPr>
          <p:cNvPr id="4" name="Marcador de número de diapositiva 3"/>
          <p:cNvSpPr>
            <a:spLocks noGrp="1"/>
          </p:cNvSpPr>
          <p:nvPr>
            <p:ph type="sldNum" sz="quarter" idx="12"/>
          </p:nvPr>
        </p:nvSpPr>
        <p:spPr/>
        <p:txBody>
          <a:bodyPr/>
          <a:lstStyle/>
          <a:p>
            <a:fld id="{C82F17BB-1D8D-43E8-9953-CCF2CC12ED56}" type="slidenum">
              <a:rPr lang="es-ES" smtClean="0"/>
              <a:t>9</a:t>
            </a:fld>
            <a:endParaRPr lang="es-ES" dirty="0"/>
          </a:p>
        </p:txBody>
      </p:sp>
      <p:pic>
        <p:nvPicPr>
          <p:cNvPr id="7" name="Imagen 6">
            <a:extLst>
              <a:ext uri="{FF2B5EF4-FFF2-40B4-BE49-F238E27FC236}">
                <a16:creationId xmlns:a16="http://schemas.microsoft.com/office/drawing/2014/main" id="{1B98C102-57B7-498C-8FD5-3CF9BA29DD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1720" y="2587364"/>
            <a:ext cx="6635080" cy="4037140"/>
          </a:xfrm>
          <a:prstGeom prst="rect">
            <a:avLst/>
          </a:prstGeom>
        </p:spPr>
      </p:pic>
      <p:sp>
        <p:nvSpPr>
          <p:cNvPr id="8" name="CuadroTexto 7">
            <a:extLst>
              <a:ext uri="{FF2B5EF4-FFF2-40B4-BE49-F238E27FC236}">
                <a16:creationId xmlns:a16="http://schemas.microsoft.com/office/drawing/2014/main" id="{5E4BE2F5-4F06-49DE-8FE3-E5E34A79D3C0}"/>
              </a:ext>
            </a:extLst>
          </p:cNvPr>
          <p:cNvSpPr txBox="1"/>
          <p:nvPr/>
        </p:nvSpPr>
        <p:spPr>
          <a:xfrm>
            <a:off x="71691" y="3645024"/>
            <a:ext cx="1980029" cy="1754326"/>
          </a:xfrm>
          <a:prstGeom prst="rect">
            <a:avLst/>
          </a:prstGeom>
          <a:noFill/>
        </p:spPr>
        <p:txBody>
          <a:bodyPr wrap="none" rtlCol="0">
            <a:spAutoFit/>
          </a:bodyPr>
          <a:lstStyle/>
          <a:p>
            <a:r>
              <a:rPr lang="es-CO" dirty="0"/>
              <a:t>Caracterización de</a:t>
            </a:r>
          </a:p>
          <a:p>
            <a:r>
              <a:rPr lang="es-CO" dirty="0"/>
              <a:t>la Información </a:t>
            </a:r>
          </a:p>
          <a:p>
            <a:r>
              <a:rPr lang="es-CO" dirty="0"/>
              <a:t>recolectada para</a:t>
            </a:r>
          </a:p>
          <a:p>
            <a:r>
              <a:rPr lang="es-CO" dirty="0"/>
              <a:t>poder alimentar</a:t>
            </a:r>
          </a:p>
          <a:p>
            <a:r>
              <a:rPr lang="es-CO" dirty="0"/>
              <a:t>la Base de Datos </a:t>
            </a:r>
          </a:p>
          <a:p>
            <a:r>
              <a:rPr lang="es-CO" dirty="0"/>
              <a:t>(1).</a:t>
            </a:r>
          </a:p>
        </p:txBody>
      </p:sp>
      <p:sp>
        <p:nvSpPr>
          <p:cNvPr id="9" name="CuadroTexto 8"/>
          <p:cNvSpPr txBox="1"/>
          <p:nvPr/>
        </p:nvSpPr>
        <p:spPr>
          <a:xfrm>
            <a:off x="4355976" y="6608710"/>
            <a:ext cx="6552728" cy="276999"/>
          </a:xfrm>
          <a:prstGeom prst="rect">
            <a:avLst/>
          </a:prstGeom>
          <a:noFill/>
        </p:spPr>
        <p:txBody>
          <a:bodyPr wrap="square" rtlCol="0">
            <a:spAutoFit/>
          </a:bodyPr>
          <a:lstStyle/>
          <a:p>
            <a:r>
              <a:rPr lang="es-CO" sz="1200" dirty="0" smtClean="0"/>
              <a:t>Fuente: Elaboración Propia.</a:t>
            </a:r>
            <a:endParaRPr lang="en-US" sz="1200" dirty="0"/>
          </a:p>
        </p:txBody>
      </p:sp>
    </p:spTree>
    <p:extLst>
      <p:ext uri="{BB962C8B-B14F-4D97-AF65-F5344CB8AC3E}">
        <p14:creationId xmlns:p14="http://schemas.microsoft.com/office/powerpoint/2010/main" val="188311503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orma de onda">
  <a:themeElements>
    <a:clrScheme name="Personalizado 1">
      <a:dk1>
        <a:srgbClr val="000000"/>
      </a:dk1>
      <a:lt1>
        <a:sysClr val="window" lastClr="FFFFFF"/>
      </a:lt1>
      <a:dk2>
        <a:srgbClr val="073E87"/>
      </a:dk2>
      <a:lt2>
        <a:srgbClr val="C6E7FC"/>
      </a:lt2>
      <a:accent1>
        <a:srgbClr val="FF0000"/>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Forma de onda">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Forma de onda">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1196</TotalTime>
  <Words>1037</Words>
  <Application>Microsoft Office PowerPoint</Application>
  <PresentationFormat>Presentación en pantalla (4:3)</PresentationFormat>
  <Paragraphs>136</Paragraphs>
  <Slides>28</Slides>
  <Notes>0</Notes>
  <HiddenSlides>0</HiddenSlides>
  <MMClips>3</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28</vt:i4>
      </vt:variant>
    </vt:vector>
  </HeadingPairs>
  <TitlesOfParts>
    <vt:vector size="34" baseType="lpstr">
      <vt:lpstr>Arial</vt:lpstr>
      <vt:lpstr>Calibri</vt:lpstr>
      <vt:lpstr>Candara</vt:lpstr>
      <vt:lpstr>Symbol</vt:lpstr>
      <vt:lpstr>Wingdings</vt:lpstr>
      <vt:lpstr>Forma de onda</vt:lpstr>
      <vt:lpstr>Presentación de PowerPoint</vt:lpstr>
      <vt:lpstr>Tabla de contenido</vt:lpstr>
      <vt:lpstr>Descripción del Problema</vt:lpstr>
      <vt:lpstr>Formulación del Problema</vt:lpstr>
      <vt:lpstr>Objetivo General</vt:lpstr>
      <vt:lpstr>Objetivos Específicos</vt:lpstr>
      <vt:lpstr>Objetivos Específicos</vt:lpstr>
      <vt:lpstr>Metodología</vt:lpstr>
      <vt:lpstr>Resultados</vt:lpstr>
      <vt:lpstr>Resultados</vt:lpstr>
      <vt:lpstr>Resultados</vt:lpstr>
      <vt:lpstr>Resultados</vt:lpstr>
      <vt:lpstr>Presentación de PowerPoint</vt:lpstr>
      <vt:lpstr>Presentación de PowerPoint</vt:lpstr>
      <vt:lpstr>Presentación de PowerPoint</vt:lpstr>
      <vt:lpstr>Resultados</vt:lpstr>
      <vt:lpstr>Presentación de PowerPoint</vt:lpstr>
      <vt:lpstr>Resultados</vt:lpstr>
      <vt:lpstr>Pruebas</vt:lpstr>
      <vt:lpstr>Pruebas Funcionales</vt:lpstr>
      <vt:lpstr>Pruebas Unitarias</vt:lpstr>
      <vt:lpstr>Pruebas Unitarias</vt:lpstr>
      <vt:lpstr>Pruebas Usabilidad</vt:lpstr>
      <vt:lpstr>Conclusiones</vt:lpstr>
      <vt:lpstr>Conclusiones</vt:lpstr>
      <vt:lpstr>Trabajos Futuros</vt:lpstr>
      <vt:lpstr>Trabajos Futuros</vt:lpstr>
      <vt:lpstr>Presentación de PowerPoint</vt:lpstr>
    </vt:vector>
  </TitlesOfParts>
  <Company>Personal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UserAsus</dc:creator>
  <cp:lastModifiedBy>Oscar Ruiz</cp:lastModifiedBy>
  <cp:revision>75</cp:revision>
  <dcterms:created xsi:type="dcterms:W3CDTF">2017-02-07T02:32:56Z</dcterms:created>
  <dcterms:modified xsi:type="dcterms:W3CDTF">2019-10-22T16:50:12Z</dcterms:modified>
</cp:coreProperties>
</file>

<file path=docProps/thumbnail.jpeg>
</file>